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334" r:id="rId2"/>
    <p:sldId id="259" r:id="rId3"/>
    <p:sldId id="387" r:id="rId4"/>
    <p:sldId id="388" r:id="rId5"/>
    <p:sldId id="364" r:id="rId6"/>
    <p:sldId id="389" r:id="rId7"/>
    <p:sldId id="352" r:id="rId8"/>
    <p:sldId id="390" r:id="rId9"/>
    <p:sldId id="395" r:id="rId10"/>
    <p:sldId id="396" r:id="rId11"/>
    <p:sldId id="397" r:id="rId12"/>
    <p:sldId id="398" r:id="rId13"/>
    <p:sldId id="399" r:id="rId14"/>
    <p:sldId id="400" r:id="rId15"/>
    <p:sldId id="401" r:id="rId16"/>
    <p:sldId id="402" r:id="rId17"/>
    <p:sldId id="403" r:id="rId18"/>
    <p:sldId id="404" r:id="rId19"/>
    <p:sldId id="384" r:id="rId20"/>
    <p:sldId id="393" r:id="rId21"/>
    <p:sldId id="394" r:id="rId22"/>
    <p:sldId id="392" r:id="rId23"/>
    <p:sldId id="391" r:id="rId24"/>
    <p:sldId id="405" r:id="rId25"/>
    <p:sldId id="343"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8">
          <p15:clr>
            <a:srgbClr val="A4A3A4"/>
          </p15:clr>
        </p15:guide>
        <p15:guide id="2" pos="3884">
          <p15:clr>
            <a:srgbClr val="A4A3A4"/>
          </p15:clr>
        </p15:guide>
        <p15:guide id="3" orient="horz" pos="31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E64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74" autoAdjust="0"/>
    <p:restoredTop sz="95244" autoAdjust="0"/>
  </p:normalViewPr>
  <p:slideViewPr>
    <p:cSldViewPr snapToGrid="0" showGuides="1">
      <p:cViewPr varScale="1">
        <p:scale>
          <a:sx n="86" d="100"/>
          <a:sy n="86" d="100"/>
        </p:scale>
        <p:origin x="528" y="62"/>
      </p:cViewPr>
      <p:guideLst>
        <p:guide orient="horz" pos="2148"/>
        <p:guide pos="3884"/>
        <p:guide orient="horz" pos="31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2023/10/11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2281940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lnSpc>
                <a:spcPts val="4000"/>
              </a:lnSpc>
            </a:pPr>
            <a:r>
              <a:rPr lang="zh-CN" altLang="en-US" dirty="0"/>
              <a:t>使用</a:t>
            </a:r>
            <a:r>
              <a:rPr lang="en-US" altLang="zh-CN" dirty="0" err="1"/>
              <a:t>AlphaMisense</a:t>
            </a:r>
            <a:r>
              <a:rPr lang="zh-CN" altLang="en-US" dirty="0"/>
              <a:t>准确预测蛋白质组的错义变异效应</a:t>
            </a:r>
            <a:endParaRPr lang="zh-CN" altLang="zh-CN"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38511549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fontAlgn="auto">
              <a:lnSpc>
                <a:spcPct val="150000"/>
              </a:lnSpc>
              <a:buFont typeface="Arial" panose="020B0604020202020204" pitchFamily="34" charset="0"/>
              <a:buNone/>
            </a:pPr>
            <a:r>
              <a:rPr lang="zh-CN" altLang="en-US" dirty="0"/>
              <a:t>按行的，带门的，有偏移的，注意力机制</a:t>
            </a:r>
            <a:endParaRPr lang="en-US" altLang="zh-CN" dirty="0"/>
          </a:p>
          <a:p>
            <a:pPr marL="0" indent="0" fontAlgn="auto">
              <a:lnSpc>
                <a:spcPct val="150000"/>
              </a:lnSpc>
              <a:buFont typeface="Arial" panose="020B0604020202020204" pitchFamily="34" charset="0"/>
              <a:buNone/>
            </a:pPr>
            <a:r>
              <a:rPr lang="zh-CN" altLang="en-US" dirty="0"/>
              <a:t>门：先线性投影，再经过</a:t>
            </a:r>
            <a:r>
              <a:rPr lang="en-US" altLang="zh-CN" dirty="0"/>
              <a:t>sigmoid</a:t>
            </a:r>
            <a:r>
              <a:rPr lang="zh-CN" altLang="en-US" dirty="0"/>
              <a:t>函数使输出在</a:t>
            </a:r>
            <a:r>
              <a:rPr lang="en-US" altLang="zh-CN" dirty="0"/>
              <a:t>0</a:t>
            </a:r>
            <a:r>
              <a:rPr lang="zh-CN" altLang="en-US" dirty="0"/>
              <a:t>和</a:t>
            </a:r>
            <a:r>
              <a:rPr lang="en-US" altLang="zh-CN" dirty="0"/>
              <a:t>1</a:t>
            </a:r>
            <a:r>
              <a:rPr lang="zh-CN" altLang="en-US" dirty="0"/>
              <a:t>之间，在每个头都做一次计算，与下面的</a:t>
            </a:r>
            <a:r>
              <a:rPr lang="en-US" altLang="zh-CN" dirty="0"/>
              <a:t>output</a:t>
            </a:r>
            <a:r>
              <a:rPr lang="zh-CN" altLang="en-US" dirty="0"/>
              <a:t>作按元素点乘，就完成了门的操作，和</a:t>
            </a:r>
            <a:r>
              <a:rPr lang="en-US" altLang="zh-CN" dirty="0"/>
              <a:t>LSTM</a:t>
            </a:r>
            <a:r>
              <a:rPr lang="zh-CN" altLang="en-US" dirty="0"/>
              <a:t>一样用输出门控制输出，意思是如果值较大</a:t>
            </a:r>
            <a:r>
              <a:rPr lang="en-US" altLang="zh-CN" dirty="0"/>
              <a:t>sigmoid</a:t>
            </a:r>
            <a:r>
              <a:rPr lang="zh-CN" altLang="en-US" dirty="0"/>
              <a:t>之后为</a:t>
            </a:r>
            <a:r>
              <a:rPr lang="en-US" altLang="zh-CN" dirty="0"/>
              <a:t>1</a:t>
            </a:r>
            <a:r>
              <a:rPr lang="zh-CN" altLang="en-US" dirty="0"/>
              <a:t>，就是不改变原值放它出去，如果是不想放它出去的，就是</a:t>
            </a:r>
            <a:r>
              <a:rPr lang="en-US" altLang="zh-CN" dirty="0"/>
              <a:t>0</a:t>
            </a:r>
            <a:r>
              <a:rPr lang="zh-CN" altLang="en-US" dirty="0"/>
              <a:t>，这个作用就是控制哪些元素应该输出哪些不应该输出。</a:t>
            </a:r>
            <a:endParaRPr lang="en-US" altLang="zh-CN" dirty="0"/>
          </a:p>
          <a:p>
            <a:pPr marL="0" indent="0" fontAlgn="auto">
              <a:lnSpc>
                <a:spcPct val="150000"/>
              </a:lnSpc>
              <a:buFont typeface="Arial" panose="020B0604020202020204" pitchFamily="34" charset="0"/>
              <a:buNone/>
            </a:pPr>
            <a:r>
              <a:rPr lang="en-US" altLang="zh-CN" dirty="0"/>
              <a:t>Q</a:t>
            </a:r>
            <a:r>
              <a:rPr lang="zh-CN" altLang="en-US" dirty="0"/>
              <a:t>和</a:t>
            </a:r>
            <a:r>
              <a:rPr lang="en-US" altLang="zh-CN" dirty="0"/>
              <a:t>k</a:t>
            </a:r>
            <a:r>
              <a:rPr lang="zh-CN" altLang="en-US" dirty="0"/>
              <a:t>计算相似度的时候就是算第</a:t>
            </a:r>
            <a:r>
              <a:rPr lang="en-US" altLang="zh-CN" dirty="0" err="1"/>
              <a:t>i</a:t>
            </a:r>
            <a:r>
              <a:rPr lang="zh-CN" altLang="en-US" dirty="0"/>
              <a:t>个氨基酸和第</a:t>
            </a:r>
            <a:r>
              <a:rPr lang="en-US" altLang="zh-CN" dirty="0"/>
              <a:t>k</a:t>
            </a:r>
            <a:r>
              <a:rPr lang="zh-CN" altLang="en-US" dirty="0"/>
              <a:t>个氨基酸的关系，而这个</a:t>
            </a:r>
            <a:r>
              <a:rPr lang="en-US" altLang="zh-CN" dirty="0"/>
              <a:t>pair</a:t>
            </a:r>
            <a:r>
              <a:rPr lang="zh-CN" altLang="en-US" dirty="0"/>
              <a:t>矩阵也代表相似的信息，所以把它经过线性投影为</a:t>
            </a:r>
            <a:r>
              <a:rPr lang="en-US" altLang="zh-CN" dirty="0"/>
              <a:t>1</a:t>
            </a:r>
            <a:r>
              <a:rPr lang="zh-CN" altLang="en-US" dirty="0"/>
              <a:t>维后加入作为偏移。</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3329623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fontAlgn="auto">
              <a:lnSpc>
                <a:spcPct val="150000"/>
              </a:lnSpc>
              <a:buFont typeface="Arial" panose="020B0604020202020204" pitchFamily="34" charset="0"/>
              <a:buNone/>
            </a:pP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633040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fontAlgn="auto">
              <a:lnSpc>
                <a:spcPct val="150000"/>
              </a:lnSpc>
              <a:buFont typeface="Arial" panose="020B0604020202020204" pitchFamily="34" charset="0"/>
              <a:buNone/>
            </a:pPr>
            <a:r>
              <a:rPr lang="zh-CN" altLang="en-US" dirty="0"/>
              <a:t>图</a:t>
            </a:r>
            <a:r>
              <a:rPr lang="en-US" altLang="zh-CN" dirty="0"/>
              <a:t>5</a:t>
            </a:r>
            <a:r>
              <a:rPr lang="zh-CN" altLang="en-US" dirty="0"/>
              <a:t>是紫色模块，将</a:t>
            </a:r>
            <a:r>
              <a:rPr lang="en-US" altLang="zh-CN" dirty="0"/>
              <a:t>MSA</a:t>
            </a:r>
            <a:r>
              <a:rPr lang="zh-CN" altLang="en-US" dirty="0"/>
              <a:t>氨基酸序列的表示信息融入氨基酸对的表示中，氨基酸</a:t>
            </a:r>
            <a:r>
              <a:rPr lang="en-US" altLang="zh-CN" dirty="0" err="1"/>
              <a:t>i</a:t>
            </a:r>
            <a:r>
              <a:rPr lang="zh-CN" altLang="en-US" dirty="0"/>
              <a:t>和</a:t>
            </a:r>
            <a:r>
              <a:rPr lang="en-US" altLang="zh-CN" dirty="0"/>
              <a:t>j</a:t>
            </a:r>
            <a:r>
              <a:rPr lang="zh-CN" altLang="en-US" dirty="0"/>
              <a:t>在</a:t>
            </a:r>
            <a:r>
              <a:rPr lang="en-US" altLang="zh-CN" dirty="0" err="1"/>
              <a:t>msa</a:t>
            </a:r>
            <a:r>
              <a:rPr lang="zh-CN" altLang="en-US" dirty="0"/>
              <a:t>里都是一个矩阵，具体来说氨基酸</a:t>
            </a:r>
            <a:r>
              <a:rPr lang="en-US" altLang="zh-CN" dirty="0" err="1"/>
              <a:t>i</a:t>
            </a:r>
            <a:r>
              <a:rPr lang="zh-CN" altLang="en-US" dirty="0"/>
              <a:t>在每一个蛋白质中都是一个长为</a:t>
            </a:r>
            <a:r>
              <a:rPr lang="en-US" altLang="zh-CN" dirty="0"/>
              <a:t>cm</a:t>
            </a:r>
            <a:r>
              <a:rPr lang="zh-CN" altLang="en-US" dirty="0"/>
              <a:t>的向量，这里一共有</a:t>
            </a:r>
            <a:r>
              <a:rPr lang="en-US" altLang="zh-CN" dirty="0"/>
              <a:t>s</a:t>
            </a:r>
            <a:r>
              <a:rPr lang="zh-CN" altLang="en-US" dirty="0"/>
              <a:t>个蛋白质，</a:t>
            </a:r>
            <a:endParaRPr lang="en-US" altLang="zh-CN" dirty="0"/>
          </a:p>
          <a:p>
            <a:pPr marL="0" indent="0" fontAlgn="auto">
              <a:lnSpc>
                <a:spcPct val="150000"/>
              </a:lnSpc>
              <a:buFont typeface="Arial" panose="020B0604020202020204" pitchFamily="34" charset="0"/>
              <a:buNone/>
            </a:pPr>
            <a:r>
              <a:rPr lang="zh-CN" altLang="en-US" dirty="0"/>
              <a:t>那就是一个</a:t>
            </a:r>
            <a:r>
              <a:rPr lang="en-US" altLang="zh-CN" dirty="0"/>
              <a:t>s*cm</a:t>
            </a:r>
            <a:r>
              <a:rPr lang="zh-CN" altLang="en-US" dirty="0"/>
              <a:t>的矩阵，经过线性投影到</a:t>
            </a:r>
            <a:r>
              <a:rPr lang="en-US" altLang="zh-CN" dirty="0"/>
              <a:t>s*c</a:t>
            </a:r>
            <a:r>
              <a:rPr lang="zh-CN" altLang="en-US" dirty="0"/>
              <a:t>的矩阵，之后作外积（</a:t>
            </a:r>
            <a:r>
              <a:rPr lang="en-US" altLang="zh-CN" dirty="0"/>
              <a:t>s*c*1 </a:t>
            </a:r>
            <a:r>
              <a:rPr lang="zh-CN" altLang="en-US" dirty="0"/>
              <a:t>和</a:t>
            </a:r>
            <a:r>
              <a:rPr lang="en-US" altLang="zh-CN" dirty="0"/>
              <a:t>s*1*c</a:t>
            </a:r>
            <a:r>
              <a:rPr lang="zh-CN" altLang="en-US" dirty="0"/>
              <a:t>）得到一个</a:t>
            </a:r>
            <a:r>
              <a:rPr lang="en-US" altLang="zh-CN" dirty="0"/>
              <a:t>s</a:t>
            </a:r>
            <a:r>
              <a:rPr lang="zh-CN" altLang="en-US" dirty="0"/>
              <a:t>*</a:t>
            </a:r>
            <a:r>
              <a:rPr lang="en-US" altLang="zh-CN" dirty="0"/>
              <a:t>c</a:t>
            </a:r>
            <a:r>
              <a:rPr lang="zh-CN" altLang="en-US" dirty="0"/>
              <a:t>*</a:t>
            </a:r>
            <a:r>
              <a:rPr lang="en-US" altLang="zh-CN" dirty="0"/>
              <a:t>c</a:t>
            </a:r>
            <a:r>
              <a:rPr lang="zh-CN" altLang="en-US" dirty="0"/>
              <a:t>的张量，然后在</a:t>
            </a:r>
            <a:r>
              <a:rPr lang="en-US" altLang="zh-CN" dirty="0"/>
              <a:t>s</a:t>
            </a:r>
            <a:r>
              <a:rPr lang="zh-CN" altLang="en-US" dirty="0"/>
              <a:t>维度上取平均得到</a:t>
            </a:r>
            <a:r>
              <a:rPr lang="en-US" altLang="zh-CN" dirty="0"/>
              <a:t>c</a:t>
            </a:r>
            <a:r>
              <a:rPr lang="zh-CN" altLang="en-US" dirty="0"/>
              <a:t>，</a:t>
            </a:r>
            <a:r>
              <a:rPr lang="en-US" altLang="zh-CN" dirty="0"/>
              <a:t>c</a:t>
            </a:r>
            <a:r>
              <a:rPr lang="zh-CN" altLang="en-US" dirty="0"/>
              <a:t>矩阵，再作一次投影得到</a:t>
            </a:r>
            <a:r>
              <a:rPr lang="en-US" altLang="zh-CN" dirty="0" err="1"/>
              <a:t>cz</a:t>
            </a:r>
            <a:r>
              <a:rPr lang="zh-CN" altLang="en-US"/>
              <a:t>向量，把它加回氨基酸对表示中。</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17981738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fontAlgn="auto">
              <a:lnSpc>
                <a:spcPct val="150000"/>
              </a:lnSpc>
              <a:buFont typeface="Arial" panose="020B0604020202020204" pitchFamily="34" charset="0"/>
              <a:buNone/>
            </a:pPr>
            <a:r>
              <a:rPr lang="zh-CN" altLang="en-US" dirty="0"/>
              <a:t>输入门，控制哪一些元素需要，哪一些元素阻止</a:t>
            </a:r>
            <a:endParaRPr lang="en-US" altLang="zh-CN" dirty="0"/>
          </a:p>
          <a:p>
            <a:pPr marL="0" indent="0" fontAlgn="auto">
              <a:lnSpc>
                <a:spcPct val="150000"/>
              </a:lnSpc>
              <a:buFont typeface="Arial" panose="020B0604020202020204" pitchFamily="34" charset="0"/>
              <a:buNone/>
            </a:pPr>
            <a:r>
              <a:rPr lang="en-US" altLang="zh-CN" dirty="0" err="1"/>
              <a:t>ij</a:t>
            </a:r>
            <a:r>
              <a:rPr lang="zh-CN" altLang="en-US" dirty="0"/>
              <a:t>的信息由所有的</a:t>
            </a:r>
            <a:r>
              <a:rPr lang="en-US" altLang="zh-CN" dirty="0" err="1"/>
              <a:t>ik</a:t>
            </a:r>
            <a:r>
              <a:rPr lang="zh-CN" altLang="en-US" dirty="0"/>
              <a:t>和</a:t>
            </a:r>
            <a:r>
              <a:rPr lang="en-US" altLang="zh-CN" dirty="0" err="1"/>
              <a:t>jk</a:t>
            </a:r>
            <a:r>
              <a:rPr lang="zh-CN" altLang="en-US" dirty="0"/>
              <a:t>汇总而来</a:t>
            </a:r>
            <a:endParaRPr lang="en-US" altLang="zh-CN" dirty="0"/>
          </a:p>
          <a:p>
            <a:pPr marL="0" indent="0" fontAlgn="auto">
              <a:lnSpc>
                <a:spcPct val="150000"/>
              </a:lnSpc>
              <a:buFont typeface="Arial" panose="020B0604020202020204" pitchFamily="34" charset="0"/>
              <a:buNone/>
            </a:pPr>
            <a:endParaRPr lang="en-US" altLang="zh-CN" dirty="0"/>
          </a:p>
          <a:p>
            <a:pPr marL="0" indent="0" fontAlgn="auto">
              <a:lnSpc>
                <a:spcPct val="150000"/>
              </a:lnSpc>
              <a:buFont typeface="Arial" panose="020B0604020202020204" pitchFamily="34" charset="0"/>
              <a:buNone/>
            </a:pPr>
            <a:r>
              <a:rPr lang="en-US" altLang="zh-CN" dirty="0"/>
              <a:t>.</a:t>
            </a:r>
            <a:r>
              <a:rPr lang="en-US" altLang="zh-CN" dirty="0" err="1"/>
              <a:t>Layerlorm</a:t>
            </a:r>
            <a:r>
              <a:rPr lang="zh-CN" altLang="en-US" dirty="0"/>
              <a:t>是一种归一化层，用于对神经网络的输入或隐藏层</a:t>
            </a:r>
            <a:r>
              <a:rPr lang="en-US" altLang="zh-CN" dirty="0"/>
              <a:t>О</a:t>
            </a:r>
            <a:r>
              <a:rPr lang="zh-CN" altLang="en-US" dirty="0"/>
              <a:t>输出进行归一化操作。它的作用主要有以下几个方面</a:t>
            </a:r>
            <a:r>
              <a:rPr lang="en-US" altLang="zh-CN" dirty="0"/>
              <a:t>:</a:t>
            </a:r>
          </a:p>
          <a:p>
            <a:pPr marL="0" indent="0" fontAlgn="auto">
              <a:lnSpc>
                <a:spcPct val="150000"/>
              </a:lnSpc>
              <a:buFont typeface="Arial" panose="020B0604020202020204" pitchFamily="34" charset="0"/>
              <a:buNone/>
            </a:pPr>
            <a:r>
              <a:rPr lang="en-US" altLang="zh-CN" dirty="0"/>
              <a:t>1.</a:t>
            </a:r>
            <a:r>
              <a:rPr lang="zh-CN" altLang="en-US" dirty="0"/>
              <a:t>标准化输入分布</a:t>
            </a:r>
            <a:r>
              <a:rPr lang="en-US" altLang="zh-CN" dirty="0"/>
              <a:t>: </a:t>
            </a:r>
            <a:r>
              <a:rPr lang="en-US" altLang="zh-CN" dirty="0" err="1"/>
              <a:t>nm.LayerKorm</a:t>
            </a:r>
            <a:r>
              <a:rPr lang="zh-CN" altLang="en-US" dirty="0"/>
              <a:t>对每个样本在每个通道</a:t>
            </a:r>
            <a:r>
              <a:rPr lang="en-US" altLang="zh-CN" dirty="0"/>
              <a:t>(channel)</a:t>
            </a:r>
            <a:r>
              <a:rPr lang="zh-CN" altLang="en-US" dirty="0"/>
              <a:t>上进行标准化，使得每个通道的均值为</a:t>
            </a:r>
            <a:r>
              <a:rPr lang="en-US" altLang="zh-CN" dirty="0"/>
              <a:t>0</a:t>
            </a:r>
            <a:r>
              <a:rPr lang="zh-CN" altLang="en-US" dirty="0"/>
              <a:t>、标准差为</a:t>
            </a:r>
            <a:r>
              <a:rPr lang="en-US" altLang="zh-CN" dirty="0"/>
              <a:t>1</a:t>
            </a:r>
            <a:r>
              <a:rPr lang="zh-CN" altLang="en-US" dirty="0"/>
              <a:t>。这有助于将输入数据的分布规范化，减少不同样本之间的差异，有利于网络的稳定性和学习能力。</a:t>
            </a:r>
          </a:p>
          <a:p>
            <a:pPr marL="0" indent="0" fontAlgn="auto">
              <a:lnSpc>
                <a:spcPct val="150000"/>
              </a:lnSpc>
              <a:buFont typeface="Arial" panose="020B0604020202020204" pitchFamily="34" charset="0"/>
              <a:buNone/>
            </a:pPr>
            <a:r>
              <a:rPr lang="zh-CN" altLang="en-US" dirty="0"/>
              <a:t>⒉缓解内部协娈量偏移∶在深度神经网络</a:t>
            </a:r>
            <a:r>
              <a:rPr lang="en-US" altLang="zh-CN" dirty="0"/>
              <a:t>Q</a:t>
            </a:r>
            <a:r>
              <a:rPr lang="zh-CN" altLang="en-US" dirty="0"/>
              <a:t>中，随着网络层数的增加，每一层的输入分布可能发生变化，导致网络难以训练。</a:t>
            </a:r>
            <a:r>
              <a:rPr lang="en-US" altLang="zh-CN" dirty="0" err="1"/>
              <a:t>nn.LayerNorm</a:t>
            </a:r>
            <a:r>
              <a:rPr lang="zh-CN" altLang="en-US" dirty="0"/>
              <a:t>可以在每一层内对输入进行归一化，减少层与层之间的协变量偏移，提升网络的训练效果。</a:t>
            </a:r>
          </a:p>
          <a:p>
            <a:pPr marL="0" indent="0" fontAlgn="auto">
              <a:lnSpc>
                <a:spcPct val="150000"/>
              </a:lnSpc>
              <a:buFont typeface="Arial" panose="020B0604020202020204" pitchFamily="34" charset="0"/>
              <a:buNone/>
            </a:pPr>
            <a:r>
              <a:rPr lang="en-US" altLang="zh-CN" dirty="0"/>
              <a:t>3.</a:t>
            </a:r>
            <a:r>
              <a:rPr lang="zh-CN" altLang="en-US" dirty="0"/>
              <a:t>提升模型泛化能力</a:t>
            </a:r>
            <a:r>
              <a:rPr lang="en-US" altLang="zh-CN" dirty="0"/>
              <a:t>:</a:t>
            </a:r>
            <a:r>
              <a:rPr lang="zh-CN" altLang="en-US" dirty="0"/>
              <a:t>通过归一化操作，</a:t>
            </a:r>
            <a:r>
              <a:rPr lang="en-US" altLang="zh-CN" dirty="0" err="1"/>
              <a:t>n.LayerKorm</a:t>
            </a:r>
            <a:r>
              <a:rPr lang="zh-CN" altLang="en-US" dirty="0"/>
              <a:t>可以减少不同样本之间的差异，提高模型对于输入的泛化能力。它有助于模型对于不同批次和样本的输入具有更好的适应性和鲁棒性。</a:t>
            </a:r>
          </a:p>
          <a:p>
            <a:pPr marL="0" indent="0" fontAlgn="auto">
              <a:lnSpc>
                <a:spcPct val="150000"/>
              </a:lnSpc>
              <a:buFont typeface="Arial" panose="020B0604020202020204" pitchFamily="34" charset="0"/>
              <a:buNone/>
            </a:pPr>
            <a:r>
              <a:rPr lang="en-US" altLang="zh-CN" dirty="0"/>
              <a:t>4.</a:t>
            </a:r>
            <a:r>
              <a:rPr lang="zh-CN" altLang="en-US" dirty="0"/>
              <a:t>减少模型复杂性</a:t>
            </a:r>
            <a:r>
              <a:rPr lang="en-US" altLang="zh-CN" dirty="0"/>
              <a:t>:</a:t>
            </a:r>
            <a:r>
              <a:rPr lang="zh-CN" altLang="en-US" dirty="0"/>
              <a:t>相比于其他归一化方法一，如批量归一化</a:t>
            </a:r>
            <a:r>
              <a:rPr lang="en-US" altLang="zh-CN" dirty="0"/>
              <a:t>(Batch Normalization)</a:t>
            </a:r>
            <a:r>
              <a:rPr lang="zh-CN" altLang="en-US" dirty="0"/>
              <a:t>，</a:t>
            </a:r>
            <a:r>
              <a:rPr lang="en-US" altLang="zh-CN" dirty="0" err="1"/>
              <a:t>nn.Layerlorm</a:t>
            </a:r>
            <a:r>
              <a:rPr lang="zh-CN" altLang="en-US" dirty="0"/>
              <a:t>是逐通道进行归一化的，不涉及批次维度，因此参数量较少，对于小批量或单样本的情况更加适用，减少了模型的复杂性和计算量。</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19384409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fontAlgn="auto">
              <a:lnSpc>
                <a:spcPct val="150000"/>
              </a:lnSpc>
              <a:buFont typeface="Arial" panose="020B0604020202020204" pitchFamily="34" charset="0"/>
              <a:buNone/>
            </a:pPr>
            <a:r>
              <a:rPr lang="zh-CN" altLang="en-US" dirty="0"/>
              <a:t>对称性交换，既汇聚了出去边的信息，也汇聚了回来边的信息</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34112435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fontAlgn="auto">
              <a:lnSpc>
                <a:spcPct val="150000"/>
              </a:lnSpc>
              <a:buFont typeface="Arial" panose="020B0604020202020204" pitchFamily="34" charset="0"/>
              <a:buNone/>
            </a:pP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3478288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fontAlgn="auto">
              <a:lnSpc>
                <a:spcPct val="150000"/>
              </a:lnSpc>
              <a:buFont typeface="Arial" panose="020B0604020202020204" pitchFamily="34" charset="0"/>
              <a:buNone/>
            </a:pP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35323853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fontAlgn="auto">
              <a:lnSpc>
                <a:spcPct val="150000"/>
              </a:lnSpc>
              <a:buFont typeface="Arial" panose="020B0604020202020204" pitchFamily="34" charset="0"/>
              <a:buNone/>
            </a:pP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12589996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fontAlgn="auto">
              <a:lnSpc>
                <a:spcPct val="150000"/>
              </a:lnSpc>
              <a:buFont typeface="Arial" panose="020B0604020202020204" pitchFamily="34" charset="0"/>
              <a:buNone/>
            </a:pP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3948916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1476510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fontAlgn="auto">
              <a:lnSpc>
                <a:spcPct val="150000"/>
              </a:lnSpc>
              <a:buFont typeface="Arial" panose="020B0604020202020204" pitchFamily="34" charset="0"/>
              <a:buNone/>
            </a:pP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14839945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00000"/>
                </a:solidFill>
                <a:effectLst/>
                <a:latin typeface="arial" panose="020B0604020202020204" pitchFamily="34" charset="0"/>
              </a:rPr>
              <a:t>用于两种重要蛋白上突变的致病性预测，如右图所示，</a:t>
            </a:r>
            <a:r>
              <a:rPr lang="en-US" altLang="zh-CN" b="0" i="0" dirty="0" err="1">
                <a:solidFill>
                  <a:srgbClr val="888888"/>
                </a:solidFill>
                <a:effectLst/>
                <a:latin typeface="arial" panose="020B0604020202020204" pitchFamily="34" charset="0"/>
              </a:rPr>
              <a:t>AlphaMissense</a:t>
            </a:r>
            <a:r>
              <a:rPr lang="en-US" altLang="zh-CN" b="0" i="0" dirty="0">
                <a:solidFill>
                  <a:srgbClr val="888888"/>
                </a:solidFill>
                <a:effectLst/>
                <a:latin typeface="arial" panose="020B0604020202020204" pitchFamily="34" charset="0"/>
              </a:rPr>
              <a:t> </a:t>
            </a:r>
            <a:r>
              <a:rPr lang="zh-CN" altLang="en-US" b="0" i="0" dirty="0">
                <a:solidFill>
                  <a:srgbClr val="888888"/>
                </a:solidFill>
                <a:effectLst/>
                <a:latin typeface="arial" panose="020B0604020202020204" pitchFamily="34" charset="0"/>
              </a:rPr>
              <a:t>预测叠加在 </a:t>
            </a:r>
            <a:r>
              <a:rPr lang="en-US" altLang="zh-CN" b="0" i="0" dirty="0" err="1">
                <a:solidFill>
                  <a:srgbClr val="888888"/>
                </a:solidFill>
                <a:effectLst/>
                <a:latin typeface="arial" panose="020B0604020202020204" pitchFamily="34" charset="0"/>
              </a:rPr>
              <a:t>AlphaFold</a:t>
            </a:r>
            <a:r>
              <a:rPr lang="en-US" altLang="zh-CN" b="0" i="0" dirty="0">
                <a:solidFill>
                  <a:srgbClr val="888888"/>
                </a:solidFill>
                <a:effectLst/>
                <a:latin typeface="arial" panose="020B0604020202020204" pitchFamily="34" charset="0"/>
              </a:rPr>
              <a:t> </a:t>
            </a:r>
            <a:r>
              <a:rPr lang="zh-CN" altLang="en-US" b="0" i="0" dirty="0">
                <a:solidFill>
                  <a:srgbClr val="888888"/>
                </a:solidFill>
                <a:effectLst/>
                <a:latin typeface="arial" panose="020B0604020202020204" pitchFamily="34" charset="0"/>
              </a:rPr>
              <a:t>预测结构上的示例（红色</a:t>
            </a:r>
            <a:r>
              <a:rPr lang="en-US" altLang="zh-CN" b="0" i="0" dirty="0">
                <a:solidFill>
                  <a:srgbClr val="888888"/>
                </a:solidFill>
                <a:effectLst/>
                <a:latin typeface="arial" panose="020B0604020202020204" pitchFamily="34" charset="0"/>
              </a:rPr>
              <a:t>=</a:t>
            </a:r>
            <a:r>
              <a:rPr lang="zh-CN" altLang="en-US" b="0" i="0" dirty="0">
                <a:solidFill>
                  <a:srgbClr val="888888"/>
                </a:solidFill>
                <a:effectLst/>
                <a:latin typeface="arial" panose="020B0604020202020204" pitchFamily="34" charset="0"/>
              </a:rPr>
              <a:t>预测为致病性，蓝色</a:t>
            </a:r>
            <a:r>
              <a:rPr lang="en-US" altLang="zh-CN" b="0" i="0" dirty="0">
                <a:solidFill>
                  <a:srgbClr val="888888"/>
                </a:solidFill>
                <a:effectLst/>
                <a:latin typeface="arial" panose="020B0604020202020204" pitchFamily="34" charset="0"/>
              </a:rPr>
              <a:t>=</a:t>
            </a:r>
            <a:r>
              <a:rPr lang="zh-CN" altLang="en-US" b="0" i="0" dirty="0">
                <a:solidFill>
                  <a:srgbClr val="888888"/>
                </a:solidFill>
                <a:effectLst/>
                <a:latin typeface="arial" panose="020B0604020202020204" pitchFamily="34" charset="0"/>
              </a:rPr>
              <a:t>预测为良性，灰色</a:t>
            </a:r>
            <a:r>
              <a:rPr lang="en-US" altLang="zh-CN" b="0" i="0" dirty="0">
                <a:solidFill>
                  <a:srgbClr val="888888"/>
                </a:solidFill>
                <a:effectLst/>
                <a:latin typeface="arial" panose="020B0604020202020204" pitchFamily="34" charset="0"/>
              </a:rPr>
              <a:t>=</a:t>
            </a:r>
            <a:r>
              <a:rPr lang="zh-CN" altLang="en-US" b="0" i="0" dirty="0">
                <a:solidFill>
                  <a:srgbClr val="888888"/>
                </a:solidFill>
                <a:effectLst/>
                <a:latin typeface="arial" panose="020B0604020202020204" pitchFamily="34" charset="0"/>
              </a:rPr>
              <a:t>不确定）。</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可视化结果揭示了蛋白质上一些关键位点突变更可能是有害的，例如</a:t>
            </a:r>
            <a:r>
              <a:rPr lang="en-US" altLang="zh-CN" dirty="0"/>
              <a:t>ACVRL1</a:t>
            </a:r>
            <a:r>
              <a:rPr lang="zh-CN" altLang="en-US" dirty="0"/>
              <a:t>的球状结构域（代表酶或蛋白质</a:t>
            </a:r>
            <a:r>
              <a:rPr lang="en-US" altLang="zh-CN" dirty="0"/>
              <a:t>-</a:t>
            </a:r>
            <a:r>
              <a:rPr lang="zh-CN" altLang="en-US" dirty="0"/>
              <a:t>蛋白质相互作用位点）上的突变比跨膜结构域上的突变更有害。</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11653893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10323847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30937739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23181656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27589698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4249962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zh-CN" altLang="en-US" dirty="0"/>
              <a:t>蛋白质与人类的语言有天然的相似性。语言的字母可以对应到蛋白质的氨基酸序列，语言的字母组成单词可以对应到氨基酸构成二级结构，语言中单词组成有意义的句子可以对应到二级结构组成蛋白质的三级结构，有意义的句子组成复杂的文本可以对应到多个蛋白组成四级结构。</a:t>
            </a:r>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3386285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fontAlgn="auto">
              <a:lnSpc>
                <a:spcPct val="150000"/>
              </a:lnSpc>
              <a:buFont typeface="Arial" panose="020B0604020202020204" pitchFamily="34" charset="0"/>
              <a:buNone/>
            </a:pP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123164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fontAlgn="auto">
              <a:lnSpc>
                <a:spcPct val="150000"/>
              </a:lnSpc>
              <a:buFont typeface="Arial" panose="020B0604020202020204" pitchFamily="34" charset="0"/>
              <a:buNone/>
            </a:pP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2926334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fontAlgn="auto">
              <a:lnSpc>
                <a:spcPct val="150000"/>
              </a:lnSpc>
              <a:buFont typeface="Arial" panose="020B0604020202020204" pitchFamily="34" charset="0"/>
              <a:buNone/>
            </a:pP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931609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fontAlgn="auto">
              <a:lnSpc>
                <a:spcPct val="150000"/>
              </a:lnSpc>
              <a:buFont typeface="Arial" panose="020B0604020202020204" pitchFamily="34" charset="0"/>
              <a:buNone/>
            </a:pP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3819415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fontAlgn="auto">
              <a:lnSpc>
                <a:spcPct val="150000"/>
              </a:lnSpc>
              <a:buFont typeface="Arial" panose="020B0604020202020204" pitchFamily="34" charset="0"/>
              <a:buNone/>
            </a:pP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882722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fontAlgn="auto">
              <a:lnSpc>
                <a:spcPct val="150000"/>
              </a:lnSpc>
              <a:buFont typeface="Arial" panose="020B0604020202020204" pitchFamily="34" charset="0"/>
              <a:buNone/>
            </a:pPr>
            <a:r>
              <a:rPr lang="zh-CN" altLang="en-US" dirty="0"/>
              <a:t>原始的</a:t>
            </a:r>
            <a:r>
              <a:rPr lang="en-US" altLang="zh-CN" dirty="0"/>
              <a:t>transformer</a:t>
            </a:r>
            <a:r>
              <a:rPr lang="zh-CN" altLang="en-US" dirty="0"/>
              <a:t>输入是一个序列，但这里是一个矩阵，每一行是氨基酸序列，每一列是同一个氨基酸在不同蛋白质中的表现，所以得关注二维信息</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1474266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pic>
        <p:nvPicPr>
          <p:cNvPr id="15" name="图片 14" descr="timg2"/>
          <p:cNvPicPr>
            <a:picLocks noChangeAspect="1"/>
          </p:cNvPicPr>
          <p:nvPr userDrawn="1"/>
        </p:nvPicPr>
        <p:blipFill>
          <a:blip r:embed="rId2">
            <a:clrChange>
              <a:clrFrom>
                <a:srgbClr val="FFFFFF">
                  <a:alpha val="100000"/>
                </a:srgbClr>
              </a:clrFrom>
              <a:clrTo>
                <a:srgbClr val="FFFFFF">
                  <a:alpha val="100000"/>
                  <a:alpha val="0"/>
                </a:srgbClr>
              </a:clrTo>
            </a:clrChange>
          </a:blip>
          <a:srcRect l="7521" t="22286" r="8775" b="21762"/>
          <a:stretch>
            <a:fillRect/>
          </a:stretch>
        </p:blipFill>
        <p:spPr>
          <a:xfrm>
            <a:off x="9495155" y="183515"/>
            <a:ext cx="2477770" cy="720090"/>
          </a:xfrm>
          <a:prstGeom prst="rect">
            <a:avLst/>
          </a:prstGeom>
        </p:spPr>
      </p:pic>
      <p:sp>
        <p:nvSpPr>
          <p:cNvPr id="7" name="弧形 6"/>
          <p:cNvSpPr/>
          <p:nvPr userDrawn="1"/>
        </p:nvSpPr>
        <p:spPr>
          <a:xfrm rot="16200000">
            <a:off x="173990" y="313055"/>
            <a:ext cx="456565" cy="459740"/>
          </a:xfrm>
          <a:prstGeom prst="arc">
            <a:avLst>
              <a:gd name="adj1" fmla="val 10965980"/>
              <a:gd name="adj2" fmla="val 21483756"/>
            </a:avLst>
          </a:prstGeom>
          <a:ln w="28575">
            <a:solidFill>
              <a:srgbClr val="1E649E"/>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任意多边形 7"/>
          <p:cNvSpPr/>
          <p:nvPr userDrawn="1"/>
        </p:nvSpPr>
        <p:spPr>
          <a:xfrm>
            <a:off x="10957560" y="5788025"/>
            <a:ext cx="1234440" cy="1069975"/>
          </a:xfrm>
          <a:custGeom>
            <a:avLst/>
            <a:gdLst>
              <a:gd name="connsiteX0" fmla="*/ 1723 w 3882"/>
              <a:gd name="connsiteY0" fmla="*/ 1564 h 3363"/>
              <a:gd name="connsiteX1" fmla="*/ 3882 w 3882"/>
              <a:gd name="connsiteY1" fmla="*/ 0 h 3363"/>
              <a:gd name="connsiteX2" fmla="*/ 2789 w 3882"/>
              <a:gd name="connsiteY2" fmla="*/ 2550 h 3363"/>
              <a:gd name="connsiteX3" fmla="*/ 0 w 3882"/>
              <a:gd name="connsiteY3" fmla="*/ 3363 h 3363"/>
              <a:gd name="connsiteX4" fmla="*/ 1723 w 3882"/>
              <a:gd name="connsiteY4" fmla="*/ 1564 h 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2" h="3363">
                <a:moveTo>
                  <a:pt x="1723" y="1564"/>
                </a:moveTo>
                <a:cubicBezTo>
                  <a:pt x="2774" y="1560"/>
                  <a:pt x="3526" y="1081"/>
                  <a:pt x="3882" y="0"/>
                </a:cubicBezTo>
                <a:cubicBezTo>
                  <a:pt x="3876" y="1013"/>
                  <a:pt x="3479" y="1980"/>
                  <a:pt x="2789" y="2550"/>
                </a:cubicBezTo>
                <a:cubicBezTo>
                  <a:pt x="2099" y="3120"/>
                  <a:pt x="1020" y="3340"/>
                  <a:pt x="0" y="3363"/>
                </a:cubicBezTo>
                <a:cubicBezTo>
                  <a:pt x="971" y="2998"/>
                  <a:pt x="1589" y="2751"/>
                  <a:pt x="1723" y="1564"/>
                </a:cubicBezTo>
                <a:close/>
              </a:path>
            </a:pathLst>
          </a:custGeom>
          <a:gradFill>
            <a:gsLst>
              <a:gs pos="69000">
                <a:srgbClr val="8BAFCE">
                  <a:alpha val="100000"/>
                </a:srgbClr>
              </a:gs>
              <a:gs pos="33000">
                <a:schemeClr val="accent1">
                  <a:lumMod val="5000"/>
                  <a:lumOff val="95000"/>
                </a:schemeClr>
              </a:gs>
              <a:gs pos="100000">
                <a:srgbClr val="1E649E"/>
              </a:gs>
            </a:gsLst>
            <a:lin ang="14100000" scaled="0"/>
          </a:gradFill>
          <a:ln>
            <a:noFill/>
          </a:ln>
          <a:effectLst>
            <a:outerShdw dist="25400" dir="10800000" algn="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2023/10/11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2023/10/11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2023/10/11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2023/10/11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2023/10/11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timg2"/>
          <p:cNvPicPr>
            <a:picLocks noChangeAspect="1"/>
          </p:cNvPicPr>
          <p:nvPr/>
        </p:nvPicPr>
        <p:blipFill>
          <a:blip r:embed="rId3">
            <a:clrChange>
              <a:clrFrom>
                <a:srgbClr val="FFFFFF">
                  <a:alpha val="100000"/>
                </a:srgbClr>
              </a:clrFrom>
              <a:clrTo>
                <a:srgbClr val="FFFFFF">
                  <a:alpha val="100000"/>
                  <a:alpha val="0"/>
                </a:srgbClr>
              </a:clrTo>
            </a:clrChange>
          </a:blip>
          <a:srcRect l="7521" t="22286" r="8775" b="21762"/>
          <a:stretch>
            <a:fillRect/>
          </a:stretch>
        </p:blipFill>
        <p:spPr>
          <a:xfrm>
            <a:off x="8605754" y="202565"/>
            <a:ext cx="3428365" cy="996950"/>
          </a:xfrm>
          <a:prstGeom prst="rect">
            <a:avLst/>
          </a:prstGeom>
        </p:spPr>
      </p:pic>
      <p:sp>
        <p:nvSpPr>
          <p:cNvPr id="2" name="矩形 1"/>
          <p:cNvSpPr/>
          <p:nvPr/>
        </p:nvSpPr>
        <p:spPr>
          <a:xfrm>
            <a:off x="6096000" y="6153777"/>
            <a:ext cx="6096000" cy="76200"/>
          </a:xfrm>
          <a:prstGeom prst="rect">
            <a:avLst/>
          </a:prstGeom>
          <a:solidFill>
            <a:srgbClr val="1E649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3557408" y="5753667"/>
            <a:ext cx="8075071" cy="400110"/>
          </a:xfrm>
          <a:prstGeom prst="rect">
            <a:avLst/>
          </a:prstGeom>
          <a:noFill/>
        </p:spPr>
        <p:txBody>
          <a:bodyPr wrap="square" rtlCol="0">
            <a:spAutoFit/>
          </a:bodyPr>
          <a:lstStyle/>
          <a:p>
            <a:pPr algn="ctr">
              <a:defRPr/>
            </a:pPr>
            <a:r>
              <a:rPr lang="en-US" altLang="zh-CN" sz="2000" dirty="0">
                <a:latin typeface="Times New Roman" panose="02020603050405020304" pitchFamily="18" charset="0"/>
                <a:ea typeface="微软雅黑" panose="020B0503020204020204" charset="-122"/>
                <a:cs typeface="Times New Roman" panose="02020603050405020304" pitchFamily="18" charset="0"/>
                <a:sym typeface="Calibri" panose="020F0502020204030204" charset="0"/>
              </a:rPr>
              <a:t>Reporter: Huang Wenkui</a:t>
            </a:r>
          </a:p>
        </p:txBody>
      </p:sp>
      <p:sp>
        <p:nvSpPr>
          <p:cNvPr id="4" name="矩形 3"/>
          <p:cNvSpPr/>
          <p:nvPr/>
        </p:nvSpPr>
        <p:spPr>
          <a:xfrm>
            <a:off x="3601362" y="3206750"/>
            <a:ext cx="7987164" cy="1034066"/>
          </a:xfrm>
          <a:prstGeom prst="rect">
            <a:avLst/>
          </a:prstGeom>
        </p:spPr>
        <p:txBody>
          <a:bodyPr wrap="square">
            <a:spAutoFit/>
          </a:bodyPr>
          <a:lstStyle/>
          <a:p>
            <a:pPr algn="ctr">
              <a:lnSpc>
                <a:spcPts val="2500"/>
              </a:lnSpc>
            </a:pPr>
            <a:r>
              <a:rPr lang="en-US" altLang="zh-CN"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Authors: </a:t>
            </a:r>
            <a:r>
              <a:rPr lang="en-US" altLang="zh-CN" sz="2000" dirty="0">
                <a:solidFill>
                  <a:schemeClr val="bg1"/>
                </a:solidFill>
                <a:latin typeface="Times New Roman" panose="02020603050405020304" pitchFamily="18" charset="0"/>
                <a:cs typeface="Times New Roman" panose="02020603050405020304" pitchFamily="18" charset="0"/>
                <a:sym typeface="+mn-ea"/>
              </a:rPr>
              <a:t>Fulong Yu</a:t>
            </a:r>
            <a:r>
              <a:rPr lang="zh-CN" altLang="en-US" sz="2000" dirty="0">
                <a:solidFill>
                  <a:schemeClr val="bg1"/>
                </a:solidFill>
                <a:latin typeface="Times New Roman" panose="02020603050405020304" pitchFamily="18" charset="0"/>
                <a:cs typeface="Times New Roman" panose="02020603050405020304" pitchFamily="18" charset="0"/>
                <a:sym typeface="+mn-ea"/>
              </a:rPr>
              <a:t>，</a:t>
            </a:r>
            <a:r>
              <a:rPr lang="en-US" altLang="zh-CN" sz="2000" dirty="0">
                <a:solidFill>
                  <a:schemeClr val="bg1"/>
                </a:solidFill>
                <a:latin typeface="Times New Roman" panose="02020603050405020304" pitchFamily="18" charset="0"/>
                <a:cs typeface="Times New Roman" panose="02020603050405020304" pitchFamily="18" charset="0"/>
                <a:sym typeface="+mn-ea"/>
              </a:rPr>
              <a:t>Liam D. Cato</a:t>
            </a:r>
          </a:p>
          <a:p>
            <a:pPr algn="ctr">
              <a:lnSpc>
                <a:spcPts val="2500"/>
              </a:lnSpc>
            </a:pPr>
            <a:r>
              <a:rPr lang="en-US" altLang="zh-CN"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From: Nature Biotechnology,</a:t>
            </a:r>
            <a:r>
              <a:rPr lang="zh-CN" altLang="en-US"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June 2022</a:t>
            </a:r>
          </a:p>
          <a:p>
            <a:pPr algn="ctr">
              <a:lnSpc>
                <a:spcPts val="2500"/>
              </a:lnSpc>
            </a:pPr>
            <a:r>
              <a:rPr lang="en-US" altLang="zh-CN"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DOI: https://doi.org/10.1038/s41587-022-01341-y</a:t>
            </a:r>
          </a:p>
        </p:txBody>
      </p:sp>
      <p:pic>
        <p:nvPicPr>
          <p:cNvPr id="12" name="图片 11">
            <a:extLst>
              <a:ext uri="{FF2B5EF4-FFF2-40B4-BE49-F238E27FC236}">
                <a16:creationId xmlns:a16="http://schemas.microsoft.com/office/drawing/2014/main" id="{C2A902D6-39D6-101B-A52B-250C4431DDFB}"/>
              </a:ext>
            </a:extLst>
          </p:cNvPr>
          <p:cNvPicPr>
            <a:picLocks noChangeAspect="1"/>
          </p:cNvPicPr>
          <p:nvPr/>
        </p:nvPicPr>
        <p:blipFill>
          <a:blip r:embed="rId4"/>
          <a:stretch>
            <a:fillRect/>
          </a:stretch>
        </p:blipFill>
        <p:spPr>
          <a:xfrm>
            <a:off x="157881" y="1119673"/>
            <a:ext cx="11876238" cy="463399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513274" y="236220"/>
            <a:ext cx="7857490" cy="584775"/>
          </a:xfrm>
          <a:prstGeom prst="rect">
            <a:avLst/>
          </a:prstGeom>
          <a:noFill/>
        </p:spPr>
        <p:txBody>
          <a:bodyPr wrap="square" rtlCol="0">
            <a:spAutoFit/>
          </a:bodyPr>
          <a:lstStyle/>
          <a:p>
            <a:pPr algn="l"/>
            <a:r>
              <a:rPr lang="en-US" altLang="zh-CN" sz="3200" b="1" dirty="0">
                <a:solidFill>
                  <a:srgbClr val="1E649E"/>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Methods</a:t>
            </a:r>
            <a:endParaRPr lang="zh-CN" altLang="en-US" sz="3200" b="1" dirty="0">
              <a:solidFill>
                <a:srgbClr val="1E649E"/>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endParaRPr>
          </a:p>
        </p:txBody>
      </p:sp>
      <p:pic>
        <p:nvPicPr>
          <p:cNvPr id="5" name="图片 4">
            <a:extLst>
              <a:ext uri="{FF2B5EF4-FFF2-40B4-BE49-F238E27FC236}">
                <a16:creationId xmlns:a16="http://schemas.microsoft.com/office/drawing/2014/main" id="{845646C9-3037-08EF-E48D-0E82FE811C36}"/>
              </a:ext>
            </a:extLst>
          </p:cNvPr>
          <p:cNvPicPr>
            <a:picLocks noChangeAspect="1"/>
          </p:cNvPicPr>
          <p:nvPr/>
        </p:nvPicPr>
        <p:blipFill>
          <a:blip r:embed="rId3"/>
          <a:stretch>
            <a:fillRect/>
          </a:stretch>
        </p:blipFill>
        <p:spPr>
          <a:xfrm>
            <a:off x="235974" y="820995"/>
            <a:ext cx="11821512" cy="5697792"/>
          </a:xfrm>
          <a:prstGeom prst="rect">
            <a:avLst/>
          </a:prstGeom>
        </p:spPr>
      </p:pic>
    </p:spTree>
    <p:extLst>
      <p:ext uri="{BB962C8B-B14F-4D97-AF65-F5344CB8AC3E}">
        <p14:creationId xmlns:p14="http://schemas.microsoft.com/office/powerpoint/2010/main" val="3835557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513274" y="236220"/>
            <a:ext cx="7857490" cy="584775"/>
          </a:xfrm>
          <a:prstGeom prst="rect">
            <a:avLst/>
          </a:prstGeom>
          <a:noFill/>
        </p:spPr>
        <p:txBody>
          <a:bodyPr wrap="square" rtlCol="0">
            <a:spAutoFit/>
          </a:bodyPr>
          <a:lstStyle/>
          <a:p>
            <a:pPr algn="l"/>
            <a:r>
              <a:rPr lang="en-US" altLang="zh-CN" sz="3200" b="1" dirty="0">
                <a:solidFill>
                  <a:srgbClr val="1E649E"/>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Methods</a:t>
            </a:r>
            <a:endParaRPr lang="zh-CN" altLang="en-US" sz="3200" b="1" dirty="0">
              <a:solidFill>
                <a:srgbClr val="1E649E"/>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endParaRPr>
          </a:p>
        </p:txBody>
      </p:sp>
      <p:pic>
        <p:nvPicPr>
          <p:cNvPr id="4" name="图片 3">
            <a:extLst>
              <a:ext uri="{FF2B5EF4-FFF2-40B4-BE49-F238E27FC236}">
                <a16:creationId xmlns:a16="http://schemas.microsoft.com/office/drawing/2014/main" id="{57380929-8863-71AA-91D2-B8D3A69131BC}"/>
              </a:ext>
            </a:extLst>
          </p:cNvPr>
          <p:cNvPicPr>
            <a:picLocks noChangeAspect="1"/>
          </p:cNvPicPr>
          <p:nvPr/>
        </p:nvPicPr>
        <p:blipFill>
          <a:blip r:embed="rId3"/>
          <a:stretch>
            <a:fillRect/>
          </a:stretch>
        </p:blipFill>
        <p:spPr>
          <a:xfrm>
            <a:off x="73573" y="842944"/>
            <a:ext cx="11851280" cy="5406935"/>
          </a:xfrm>
          <a:prstGeom prst="rect">
            <a:avLst/>
          </a:prstGeom>
        </p:spPr>
      </p:pic>
    </p:spTree>
    <p:extLst>
      <p:ext uri="{BB962C8B-B14F-4D97-AF65-F5344CB8AC3E}">
        <p14:creationId xmlns:p14="http://schemas.microsoft.com/office/powerpoint/2010/main" val="657534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513274" y="236220"/>
            <a:ext cx="7857490" cy="584775"/>
          </a:xfrm>
          <a:prstGeom prst="rect">
            <a:avLst/>
          </a:prstGeom>
          <a:noFill/>
        </p:spPr>
        <p:txBody>
          <a:bodyPr wrap="square" rtlCol="0">
            <a:spAutoFit/>
          </a:bodyPr>
          <a:lstStyle/>
          <a:p>
            <a:pPr algn="l"/>
            <a:r>
              <a:rPr lang="en-US" altLang="zh-CN" sz="3200" b="1" dirty="0">
                <a:solidFill>
                  <a:srgbClr val="1E649E"/>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Methods</a:t>
            </a:r>
            <a:endParaRPr lang="zh-CN" altLang="en-US" sz="3200" b="1" dirty="0">
              <a:solidFill>
                <a:srgbClr val="1E649E"/>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endParaRPr>
          </a:p>
        </p:txBody>
      </p:sp>
      <p:pic>
        <p:nvPicPr>
          <p:cNvPr id="4" name="图片 3">
            <a:extLst>
              <a:ext uri="{FF2B5EF4-FFF2-40B4-BE49-F238E27FC236}">
                <a16:creationId xmlns:a16="http://schemas.microsoft.com/office/drawing/2014/main" id="{777FF8C4-6486-4F89-14B2-90353B6699F6}"/>
              </a:ext>
            </a:extLst>
          </p:cNvPr>
          <p:cNvPicPr>
            <a:picLocks noChangeAspect="1"/>
          </p:cNvPicPr>
          <p:nvPr/>
        </p:nvPicPr>
        <p:blipFill>
          <a:blip r:embed="rId3"/>
          <a:stretch>
            <a:fillRect/>
          </a:stretch>
        </p:blipFill>
        <p:spPr>
          <a:xfrm>
            <a:off x="1087073" y="1716010"/>
            <a:ext cx="10157691" cy="2038868"/>
          </a:xfrm>
          <a:prstGeom prst="rect">
            <a:avLst/>
          </a:prstGeom>
        </p:spPr>
      </p:pic>
      <p:sp>
        <p:nvSpPr>
          <p:cNvPr id="5" name="矩形 4">
            <a:extLst>
              <a:ext uri="{FF2B5EF4-FFF2-40B4-BE49-F238E27FC236}">
                <a16:creationId xmlns:a16="http://schemas.microsoft.com/office/drawing/2014/main" id="{49D49FA1-1C15-E256-552B-ABD72385BEBF}"/>
              </a:ext>
            </a:extLst>
          </p:cNvPr>
          <p:cNvSpPr/>
          <p:nvPr/>
        </p:nvSpPr>
        <p:spPr>
          <a:xfrm>
            <a:off x="325027" y="755681"/>
            <a:ext cx="11698360" cy="960328"/>
          </a:xfrm>
          <a:prstGeom prst="rect">
            <a:avLst/>
          </a:prstGeom>
        </p:spPr>
        <p:txBody>
          <a:bodyPr wrap="square">
            <a:spAutoFit/>
          </a:bodyPr>
          <a:lstStyle/>
          <a:p>
            <a:pPr fontAlgn="auto">
              <a:lnSpc>
                <a:spcPct val="150000"/>
              </a:lnSpc>
            </a:pPr>
            <a:r>
              <a:rPr lang="en-US" altLang="zh-CN" sz="2000" dirty="0">
                <a:latin typeface="Times New Roman" panose="02020603050405020304" pitchFamily="18" charset="0"/>
                <a:cs typeface="Times New Roman" panose="02020603050405020304" pitchFamily="18" charset="0"/>
              </a:rPr>
              <a:t>After row-wise and column-wise attention the MSA stack contains a 2-layer MLP as the transition layer. </a:t>
            </a:r>
          </a:p>
          <a:p>
            <a:pPr fontAlgn="auto">
              <a:lnSpc>
                <a:spcPct val="150000"/>
              </a:lnSpc>
            </a:pPr>
            <a:r>
              <a:rPr lang="en-US" altLang="zh-CN" sz="2000" dirty="0">
                <a:latin typeface="Times New Roman" panose="02020603050405020304" pitchFamily="18" charset="0"/>
                <a:cs typeface="Times New Roman" panose="02020603050405020304" pitchFamily="18" charset="0"/>
              </a:rPr>
              <a:t>The intermediate number of channels expands the original number of channels by a factor of 4.</a:t>
            </a:r>
          </a:p>
        </p:txBody>
      </p:sp>
      <p:pic>
        <p:nvPicPr>
          <p:cNvPr id="7" name="图片 6">
            <a:extLst>
              <a:ext uri="{FF2B5EF4-FFF2-40B4-BE49-F238E27FC236}">
                <a16:creationId xmlns:a16="http://schemas.microsoft.com/office/drawing/2014/main" id="{97C19334-FD69-2A44-8189-84BB7443B49F}"/>
              </a:ext>
            </a:extLst>
          </p:cNvPr>
          <p:cNvPicPr>
            <a:picLocks noChangeAspect="1"/>
          </p:cNvPicPr>
          <p:nvPr/>
        </p:nvPicPr>
        <p:blipFill>
          <a:blip r:embed="rId4"/>
          <a:stretch>
            <a:fillRect/>
          </a:stretch>
        </p:blipFill>
        <p:spPr>
          <a:xfrm>
            <a:off x="947236" y="3551519"/>
            <a:ext cx="10297528" cy="3180945"/>
          </a:xfrm>
          <a:prstGeom prst="rect">
            <a:avLst/>
          </a:prstGeom>
        </p:spPr>
      </p:pic>
    </p:spTree>
    <p:extLst>
      <p:ext uri="{BB962C8B-B14F-4D97-AF65-F5344CB8AC3E}">
        <p14:creationId xmlns:p14="http://schemas.microsoft.com/office/powerpoint/2010/main" val="4055794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513274" y="236220"/>
            <a:ext cx="7857490" cy="584775"/>
          </a:xfrm>
          <a:prstGeom prst="rect">
            <a:avLst/>
          </a:prstGeom>
          <a:noFill/>
        </p:spPr>
        <p:txBody>
          <a:bodyPr wrap="square" rtlCol="0">
            <a:spAutoFit/>
          </a:bodyPr>
          <a:lstStyle/>
          <a:p>
            <a:pPr algn="l"/>
            <a:r>
              <a:rPr lang="en-US" altLang="zh-CN" sz="3200" b="1" dirty="0">
                <a:solidFill>
                  <a:srgbClr val="1E649E"/>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Methods</a:t>
            </a:r>
            <a:endParaRPr lang="zh-CN" altLang="en-US" sz="3200" b="1" dirty="0">
              <a:solidFill>
                <a:srgbClr val="1E649E"/>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endParaRPr>
          </a:p>
        </p:txBody>
      </p:sp>
      <p:pic>
        <p:nvPicPr>
          <p:cNvPr id="4" name="图片 3">
            <a:extLst>
              <a:ext uri="{FF2B5EF4-FFF2-40B4-BE49-F238E27FC236}">
                <a16:creationId xmlns:a16="http://schemas.microsoft.com/office/drawing/2014/main" id="{9F838B09-5B06-5E70-1A5D-E31151640316}"/>
              </a:ext>
            </a:extLst>
          </p:cNvPr>
          <p:cNvPicPr>
            <a:picLocks noChangeAspect="1"/>
          </p:cNvPicPr>
          <p:nvPr/>
        </p:nvPicPr>
        <p:blipFill>
          <a:blip r:embed="rId3"/>
          <a:stretch>
            <a:fillRect/>
          </a:stretch>
        </p:blipFill>
        <p:spPr>
          <a:xfrm>
            <a:off x="345134" y="820995"/>
            <a:ext cx="11501731" cy="3204322"/>
          </a:xfrm>
          <a:prstGeom prst="rect">
            <a:avLst/>
          </a:prstGeom>
        </p:spPr>
      </p:pic>
      <p:pic>
        <p:nvPicPr>
          <p:cNvPr id="6" name="图片 5">
            <a:extLst>
              <a:ext uri="{FF2B5EF4-FFF2-40B4-BE49-F238E27FC236}">
                <a16:creationId xmlns:a16="http://schemas.microsoft.com/office/drawing/2014/main" id="{D7FA50CC-FEBE-8089-4117-2F184B70B031}"/>
              </a:ext>
            </a:extLst>
          </p:cNvPr>
          <p:cNvPicPr>
            <a:picLocks noChangeAspect="1"/>
          </p:cNvPicPr>
          <p:nvPr/>
        </p:nvPicPr>
        <p:blipFill>
          <a:blip r:embed="rId4"/>
          <a:stretch>
            <a:fillRect/>
          </a:stretch>
        </p:blipFill>
        <p:spPr>
          <a:xfrm>
            <a:off x="168164" y="3899338"/>
            <a:ext cx="9148642" cy="2838057"/>
          </a:xfrm>
          <a:prstGeom prst="rect">
            <a:avLst/>
          </a:prstGeom>
        </p:spPr>
      </p:pic>
      <p:pic>
        <p:nvPicPr>
          <p:cNvPr id="8" name="图片 7">
            <a:extLst>
              <a:ext uri="{FF2B5EF4-FFF2-40B4-BE49-F238E27FC236}">
                <a16:creationId xmlns:a16="http://schemas.microsoft.com/office/drawing/2014/main" id="{A1F2FDC3-60DD-7A5F-3EF7-6B0DBF0C4F0E}"/>
              </a:ext>
            </a:extLst>
          </p:cNvPr>
          <p:cNvPicPr>
            <a:picLocks noChangeAspect="1"/>
          </p:cNvPicPr>
          <p:nvPr/>
        </p:nvPicPr>
        <p:blipFill>
          <a:blip r:embed="rId5"/>
          <a:stretch>
            <a:fillRect/>
          </a:stretch>
        </p:blipFill>
        <p:spPr>
          <a:xfrm>
            <a:off x="9493776" y="3795298"/>
            <a:ext cx="2530059" cy="2735817"/>
          </a:xfrm>
          <a:prstGeom prst="rect">
            <a:avLst/>
          </a:prstGeom>
        </p:spPr>
      </p:pic>
    </p:spTree>
    <p:extLst>
      <p:ext uri="{BB962C8B-B14F-4D97-AF65-F5344CB8AC3E}">
        <p14:creationId xmlns:p14="http://schemas.microsoft.com/office/powerpoint/2010/main" val="3091890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513274" y="236220"/>
            <a:ext cx="7857490" cy="584775"/>
          </a:xfrm>
          <a:prstGeom prst="rect">
            <a:avLst/>
          </a:prstGeom>
          <a:noFill/>
        </p:spPr>
        <p:txBody>
          <a:bodyPr wrap="square" rtlCol="0">
            <a:spAutoFit/>
          </a:bodyPr>
          <a:lstStyle/>
          <a:p>
            <a:pPr algn="l"/>
            <a:r>
              <a:rPr lang="en-US" altLang="zh-CN" sz="3200" b="1" dirty="0">
                <a:solidFill>
                  <a:srgbClr val="1E649E"/>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Methods</a:t>
            </a:r>
            <a:endParaRPr lang="zh-CN" altLang="en-US" sz="3200" b="1" dirty="0">
              <a:solidFill>
                <a:srgbClr val="1E649E"/>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endParaRPr>
          </a:p>
        </p:txBody>
      </p:sp>
      <p:pic>
        <p:nvPicPr>
          <p:cNvPr id="8" name="图片 7">
            <a:extLst>
              <a:ext uri="{FF2B5EF4-FFF2-40B4-BE49-F238E27FC236}">
                <a16:creationId xmlns:a16="http://schemas.microsoft.com/office/drawing/2014/main" id="{06CDCC01-CE17-0E91-F898-973AC92235FF}"/>
              </a:ext>
            </a:extLst>
          </p:cNvPr>
          <p:cNvPicPr>
            <a:picLocks noChangeAspect="1"/>
          </p:cNvPicPr>
          <p:nvPr/>
        </p:nvPicPr>
        <p:blipFill>
          <a:blip r:embed="rId3"/>
          <a:stretch>
            <a:fillRect/>
          </a:stretch>
        </p:blipFill>
        <p:spPr>
          <a:xfrm>
            <a:off x="124270" y="3758371"/>
            <a:ext cx="9334345" cy="2956816"/>
          </a:xfrm>
          <a:prstGeom prst="rect">
            <a:avLst/>
          </a:prstGeom>
        </p:spPr>
      </p:pic>
      <p:pic>
        <p:nvPicPr>
          <p:cNvPr id="10" name="图片 9">
            <a:extLst>
              <a:ext uri="{FF2B5EF4-FFF2-40B4-BE49-F238E27FC236}">
                <a16:creationId xmlns:a16="http://schemas.microsoft.com/office/drawing/2014/main" id="{DECAE835-B12D-EB25-C62D-52B9C6FFDAFF}"/>
              </a:ext>
            </a:extLst>
          </p:cNvPr>
          <p:cNvPicPr>
            <a:picLocks noChangeAspect="1"/>
          </p:cNvPicPr>
          <p:nvPr/>
        </p:nvPicPr>
        <p:blipFill>
          <a:blip r:embed="rId4"/>
          <a:stretch>
            <a:fillRect/>
          </a:stretch>
        </p:blipFill>
        <p:spPr>
          <a:xfrm>
            <a:off x="9458615" y="3925630"/>
            <a:ext cx="2530059" cy="2622298"/>
          </a:xfrm>
          <a:prstGeom prst="rect">
            <a:avLst/>
          </a:prstGeom>
        </p:spPr>
      </p:pic>
      <p:pic>
        <p:nvPicPr>
          <p:cNvPr id="11" name="图片 10">
            <a:extLst>
              <a:ext uri="{FF2B5EF4-FFF2-40B4-BE49-F238E27FC236}">
                <a16:creationId xmlns:a16="http://schemas.microsoft.com/office/drawing/2014/main" id="{B86F7C3B-D64E-4AF3-C0F9-3D32F88A79AD}"/>
              </a:ext>
            </a:extLst>
          </p:cNvPr>
          <p:cNvPicPr>
            <a:picLocks noChangeAspect="1"/>
          </p:cNvPicPr>
          <p:nvPr/>
        </p:nvPicPr>
        <p:blipFill>
          <a:blip r:embed="rId5"/>
          <a:stretch>
            <a:fillRect/>
          </a:stretch>
        </p:blipFill>
        <p:spPr>
          <a:xfrm>
            <a:off x="124270" y="922675"/>
            <a:ext cx="9148642" cy="2838057"/>
          </a:xfrm>
          <a:prstGeom prst="rect">
            <a:avLst/>
          </a:prstGeom>
        </p:spPr>
      </p:pic>
      <p:pic>
        <p:nvPicPr>
          <p:cNvPr id="12" name="图片 11">
            <a:extLst>
              <a:ext uri="{FF2B5EF4-FFF2-40B4-BE49-F238E27FC236}">
                <a16:creationId xmlns:a16="http://schemas.microsoft.com/office/drawing/2014/main" id="{02A0D165-BFF8-5951-2CAA-3800D7082089}"/>
              </a:ext>
            </a:extLst>
          </p:cNvPr>
          <p:cNvPicPr>
            <a:picLocks noChangeAspect="1"/>
          </p:cNvPicPr>
          <p:nvPr/>
        </p:nvPicPr>
        <p:blipFill>
          <a:blip r:embed="rId6"/>
          <a:stretch>
            <a:fillRect/>
          </a:stretch>
        </p:blipFill>
        <p:spPr>
          <a:xfrm>
            <a:off x="9449882" y="818635"/>
            <a:ext cx="2530059" cy="2735817"/>
          </a:xfrm>
          <a:prstGeom prst="rect">
            <a:avLst/>
          </a:prstGeom>
        </p:spPr>
      </p:pic>
    </p:spTree>
    <p:extLst>
      <p:ext uri="{BB962C8B-B14F-4D97-AF65-F5344CB8AC3E}">
        <p14:creationId xmlns:p14="http://schemas.microsoft.com/office/powerpoint/2010/main" val="2043794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513274" y="236220"/>
            <a:ext cx="7857490" cy="584775"/>
          </a:xfrm>
          <a:prstGeom prst="rect">
            <a:avLst/>
          </a:prstGeom>
          <a:noFill/>
        </p:spPr>
        <p:txBody>
          <a:bodyPr wrap="square" rtlCol="0">
            <a:spAutoFit/>
          </a:bodyPr>
          <a:lstStyle/>
          <a:p>
            <a:pPr algn="l"/>
            <a:r>
              <a:rPr lang="en-US" altLang="zh-CN" sz="3200" b="1" dirty="0">
                <a:solidFill>
                  <a:srgbClr val="1E649E"/>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Methods</a:t>
            </a:r>
            <a:endParaRPr lang="zh-CN" altLang="en-US" sz="3200" b="1" dirty="0">
              <a:solidFill>
                <a:srgbClr val="1E649E"/>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endParaRPr>
          </a:p>
        </p:txBody>
      </p:sp>
      <p:pic>
        <p:nvPicPr>
          <p:cNvPr id="3" name="图片 2">
            <a:extLst>
              <a:ext uri="{FF2B5EF4-FFF2-40B4-BE49-F238E27FC236}">
                <a16:creationId xmlns:a16="http://schemas.microsoft.com/office/drawing/2014/main" id="{7EA68C68-AC86-BDAB-F27F-2A79E3DE33ED}"/>
              </a:ext>
            </a:extLst>
          </p:cNvPr>
          <p:cNvPicPr>
            <a:picLocks noChangeAspect="1"/>
          </p:cNvPicPr>
          <p:nvPr/>
        </p:nvPicPr>
        <p:blipFill>
          <a:blip r:embed="rId3"/>
          <a:stretch>
            <a:fillRect/>
          </a:stretch>
        </p:blipFill>
        <p:spPr>
          <a:xfrm>
            <a:off x="330210" y="989160"/>
            <a:ext cx="11531580" cy="5264495"/>
          </a:xfrm>
          <a:prstGeom prst="rect">
            <a:avLst/>
          </a:prstGeom>
        </p:spPr>
      </p:pic>
    </p:spTree>
    <p:extLst>
      <p:ext uri="{BB962C8B-B14F-4D97-AF65-F5344CB8AC3E}">
        <p14:creationId xmlns:p14="http://schemas.microsoft.com/office/powerpoint/2010/main" val="2095601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513274" y="236220"/>
            <a:ext cx="7857490" cy="584775"/>
          </a:xfrm>
          <a:prstGeom prst="rect">
            <a:avLst/>
          </a:prstGeom>
          <a:noFill/>
        </p:spPr>
        <p:txBody>
          <a:bodyPr wrap="square" rtlCol="0">
            <a:spAutoFit/>
          </a:bodyPr>
          <a:lstStyle/>
          <a:p>
            <a:pPr algn="l"/>
            <a:r>
              <a:rPr lang="en-US" altLang="zh-CN" sz="3200" b="1" dirty="0">
                <a:solidFill>
                  <a:srgbClr val="1E649E"/>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Methods</a:t>
            </a:r>
            <a:endParaRPr lang="zh-CN" altLang="en-US" sz="3200" b="1" dirty="0">
              <a:solidFill>
                <a:srgbClr val="1E649E"/>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endParaRPr>
          </a:p>
        </p:txBody>
      </p:sp>
      <p:pic>
        <p:nvPicPr>
          <p:cNvPr id="3" name="图片 2">
            <a:extLst>
              <a:ext uri="{FF2B5EF4-FFF2-40B4-BE49-F238E27FC236}">
                <a16:creationId xmlns:a16="http://schemas.microsoft.com/office/drawing/2014/main" id="{87ED187C-2642-9E60-32AD-FF854F7EFE05}"/>
              </a:ext>
            </a:extLst>
          </p:cNvPr>
          <p:cNvPicPr>
            <a:picLocks noChangeAspect="1"/>
          </p:cNvPicPr>
          <p:nvPr/>
        </p:nvPicPr>
        <p:blipFill>
          <a:blip r:embed="rId3"/>
          <a:stretch>
            <a:fillRect/>
          </a:stretch>
        </p:blipFill>
        <p:spPr>
          <a:xfrm>
            <a:off x="109193" y="953312"/>
            <a:ext cx="9414185" cy="5668468"/>
          </a:xfrm>
          <a:prstGeom prst="rect">
            <a:avLst/>
          </a:prstGeom>
        </p:spPr>
      </p:pic>
      <p:pic>
        <p:nvPicPr>
          <p:cNvPr id="5" name="图片 4">
            <a:extLst>
              <a:ext uri="{FF2B5EF4-FFF2-40B4-BE49-F238E27FC236}">
                <a16:creationId xmlns:a16="http://schemas.microsoft.com/office/drawing/2014/main" id="{DA4A1831-5891-4EB8-97CF-26E472940A33}"/>
              </a:ext>
            </a:extLst>
          </p:cNvPr>
          <p:cNvPicPr>
            <a:picLocks noChangeAspect="1"/>
          </p:cNvPicPr>
          <p:nvPr/>
        </p:nvPicPr>
        <p:blipFill>
          <a:blip r:embed="rId4"/>
          <a:stretch>
            <a:fillRect/>
          </a:stretch>
        </p:blipFill>
        <p:spPr>
          <a:xfrm>
            <a:off x="9730974" y="4221272"/>
            <a:ext cx="2088061" cy="2400508"/>
          </a:xfrm>
          <a:prstGeom prst="rect">
            <a:avLst/>
          </a:prstGeom>
        </p:spPr>
      </p:pic>
    </p:spTree>
    <p:extLst>
      <p:ext uri="{BB962C8B-B14F-4D97-AF65-F5344CB8AC3E}">
        <p14:creationId xmlns:p14="http://schemas.microsoft.com/office/powerpoint/2010/main" val="4024045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513274" y="236220"/>
            <a:ext cx="7857490" cy="584775"/>
          </a:xfrm>
          <a:prstGeom prst="rect">
            <a:avLst/>
          </a:prstGeom>
          <a:noFill/>
        </p:spPr>
        <p:txBody>
          <a:bodyPr wrap="square" rtlCol="0">
            <a:spAutoFit/>
          </a:bodyPr>
          <a:lstStyle/>
          <a:p>
            <a:pPr algn="l"/>
            <a:r>
              <a:rPr lang="en-US" altLang="zh-CN" sz="3200" b="1" dirty="0">
                <a:solidFill>
                  <a:srgbClr val="1E649E"/>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Methods</a:t>
            </a:r>
            <a:endParaRPr lang="zh-CN" altLang="en-US" sz="3200" b="1" dirty="0">
              <a:solidFill>
                <a:srgbClr val="1E649E"/>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endParaRPr>
          </a:p>
        </p:txBody>
      </p:sp>
      <p:pic>
        <p:nvPicPr>
          <p:cNvPr id="3" name="图片 2">
            <a:extLst>
              <a:ext uri="{FF2B5EF4-FFF2-40B4-BE49-F238E27FC236}">
                <a16:creationId xmlns:a16="http://schemas.microsoft.com/office/drawing/2014/main" id="{0563413C-C6F2-7BF9-9F19-18EF4AEBDC1E}"/>
              </a:ext>
            </a:extLst>
          </p:cNvPr>
          <p:cNvPicPr>
            <a:picLocks noChangeAspect="1"/>
          </p:cNvPicPr>
          <p:nvPr/>
        </p:nvPicPr>
        <p:blipFill>
          <a:blip r:embed="rId3"/>
          <a:stretch>
            <a:fillRect/>
          </a:stretch>
        </p:blipFill>
        <p:spPr>
          <a:xfrm>
            <a:off x="0" y="820996"/>
            <a:ext cx="9834975" cy="5579804"/>
          </a:xfrm>
          <a:prstGeom prst="rect">
            <a:avLst/>
          </a:prstGeom>
        </p:spPr>
      </p:pic>
      <p:pic>
        <p:nvPicPr>
          <p:cNvPr id="5" name="图片 4">
            <a:extLst>
              <a:ext uri="{FF2B5EF4-FFF2-40B4-BE49-F238E27FC236}">
                <a16:creationId xmlns:a16="http://schemas.microsoft.com/office/drawing/2014/main" id="{4B5DFA52-5AC2-0734-71F4-0CB3BFBD4430}"/>
              </a:ext>
            </a:extLst>
          </p:cNvPr>
          <p:cNvPicPr>
            <a:picLocks noChangeAspect="1"/>
          </p:cNvPicPr>
          <p:nvPr/>
        </p:nvPicPr>
        <p:blipFill>
          <a:blip r:embed="rId4"/>
          <a:stretch>
            <a:fillRect/>
          </a:stretch>
        </p:blipFill>
        <p:spPr>
          <a:xfrm>
            <a:off x="9834975" y="3580136"/>
            <a:ext cx="2171888" cy="2635838"/>
          </a:xfrm>
          <a:prstGeom prst="rect">
            <a:avLst/>
          </a:prstGeom>
        </p:spPr>
      </p:pic>
    </p:spTree>
    <p:extLst>
      <p:ext uri="{BB962C8B-B14F-4D97-AF65-F5344CB8AC3E}">
        <p14:creationId xmlns:p14="http://schemas.microsoft.com/office/powerpoint/2010/main" val="34440739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1915995-944F-14AB-510E-3B913F31740F}"/>
              </a:ext>
            </a:extLst>
          </p:cNvPr>
          <p:cNvPicPr>
            <a:picLocks noChangeAspect="1"/>
          </p:cNvPicPr>
          <p:nvPr/>
        </p:nvPicPr>
        <p:blipFill>
          <a:blip r:embed="rId3"/>
          <a:stretch>
            <a:fillRect/>
          </a:stretch>
        </p:blipFill>
        <p:spPr>
          <a:xfrm>
            <a:off x="1147866" y="710119"/>
            <a:ext cx="9046722" cy="6147881"/>
          </a:xfrm>
          <a:prstGeom prst="rect">
            <a:avLst/>
          </a:prstGeom>
        </p:spPr>
      </p:pic>
      <p:sp>
        <p:nvSpPr>
          <p:cNvPr id="4" name="文本框 3">
            <a:extLst>
              <a:ext uri="{FF2B5EF4-FFF2-40B4-BE49-F238E27FC236}">
                <a16:creationId xmlns:a16="http://schemas.microsoft.com/office/drawing/2014/main" id="{36027D5E-4D8C-A2CC-47E2-150EC604401F}"/>
              </a:ext>
            </a:extLst>
          </p:cNvPr>
          <p:cNvSpPr txBox="1"/>
          <p:nvPr/>
        </p:nvSpPr>
        <p:spPr>
          <a:xfrm>
            <a:off x="522605" y="236220"/>
            <a:ext cx="7857490" cy="584775"/>
          </a:xfrm>
          <a:prstGeom prst="rect">
            <a:avLst/>
          </a:prstGeom>
          <a:noFill/>
        </p:spPr>
        <p:txBody>
          <a:bodyPr wrap="square" rtlCol="0">
            <a:spAutoFit/>
          </a:bodyPr>
          <a:lstStyle/>
          <a:p>
            <a:pPr lvl="0"/>
            <a:r>
              <a:rPr lang="en-US" altLang="zh-CN" sz="3200" b="1" dirty="0">
                <a:solidFill>
                  <a:srgbClr val="1E649E"/>
                </a:solidFill>
                <a:effectLst>
                  <a:outerShdw blurRad="38100" dist="38100" dir="2700000" algn="tl">
                    <a:srgbClr val="000000">
                      <a:alpha val="43137"/>
                    </a:srgbClr>
                  </a:outerShdw>
                </a:effectLst>
                <a:latin typeface="微软雅黑" panose="020B0503020204020204" charset="-122"/>
                <a:ea typeface="微软雅黑" panose="020B0503020204020204" charset="-122"/>
              </a:rPr>
              <a:t>Results </a:t>
            </a:r>
            <a:endParaRPr lang="zh-CN" altLang="en-US" sz="3200" b="1" dirty="0">
              <a:solidFill>
                <a:srgbClr val="1E649E"/>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466316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522605" y="236220"/>
            <a:ext cx="7857490" cy="584775"/>
          </a:xfrm>
          <a:prstGeom prst="rect">
            <a:avLst/>
          </a:prstGeom>
          <a:noFill/>
        </p:spPr>
        <p:txBody>
          <a:bodyPr wrap="square" rtlCol="0">
            <a:spAutoFit/>
          </a:bodyPr>
          <a:lstStyle/>
          <a:p>
            <a:pPr lvl="0"/>
            <a:r>
              <a:rPr lang="en-US" altLang="zh-CN" sz="3200" b="1" dirty="0">
                <a:solidFill>
                  <a:srgbClr val="1E649E"/>
                </a:solidFill>
                <a:effectLst>
                  <a:outerShdw blurRad="38100" dist="38100" dir="2700000" algn="tl">
                    <a:srgbClr val="000000">
                      <a:alpha val="43137"/>
                    </a:srgbClr>
                  </a:outerShdw>
                </a:effectLst>
                <a:latin typeface="微软雅黑" panose="020B0503020204020204" charset="-122"/>
                <a:ea typeface="微软雅黑" panose="020B0503020204020204" charset="-122"/>
              </a:rPr>
              <a:t>Results </a:t>
            </a:r>
            <a:endParaRPr lang="zh-CN" altLang="en-US" sz="3200" b="1" dirty="0">
              <a:solidFill>
                <a:srgbClr val="1E649E"/>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pic>
        <p:nvPicPr>
          <p:cNvPr id="3" name="图片 2">
            <a:extLst>
              <a:ext uri="{FF2B5EF4-FFF2-40B4-BE49-F238E27FC236}">
                <a16:creationId xmlns:a16="http://schemas.microsoft.com/office/drawing/2014/main" id="{0A596ED2-AA2D-3DCE-358D-09C54B42480F}"/>
              </a:ext>
            </a:extLst>
          </p:cNvPr>
          <p:cNvPicPr>
            <a:picLocks noChangeAspect="1"/>
          </p:cNvPicPr>
          <p:nvPr/>
        </p:nvPicPr>
        <p:blipFill>
          <a:blip r:embed="rId3"/>
          <a:stretch>
            <a:fillRect/>
          </a:stretch>
        </p:blipFill>
        <p:spPr>
          <a:xfrm>
            <a:off x="174637" y="820995"/>
            <a:ext cx="8316220" cy="4821048"/>
          </a:xfrm>
          <a:prstGeom prst="rect">
            <a:avLst/>
          </a:prstGeom>
        </p:spPr>
      </p:pic>
      <p:pic>
        <p:nvPicPr>
          <p:cNvPr id="9" name="图片 8">
            <a:extLst>
              <a:ext uri="{FF2B5EF4-FFF2-40B4-BE49-F238E27FC236}">
                <a16:creationId xmlns:a16="http://schemas.microsoft.com/office/drawing/2014/main" id="{3F907312-9AEB-ABEF-05AE-F0497857BB5C}"/>
              </a:ext>
            </a:extLst>
          </p:cNvPr>
          <p:cNvPicPr>
            <a:picLocks noChangeAspect="1"/>
          </p:cNvPicPr>
          <p:nvPr/>
        </p:nvPicPr>
        <p:blipFill rotWithShape="1">
          <a:blip r:embed="rId4"/>
          <a:srcRect l="4471" t="5807" r="2645"/>
          <a:stretch/>
        </p:blipFill>
        <p:spPr>
          <a:xfrm>
            <a:off x="8380095" y="1215957"/>
            <a:ext cx="3489650" cy="3419171"/>
          </a:xfrm>
          <a:prstGeom prst="rect">
            <a:avLst/>
          </a:prstGeom>
        </p:spPr>
      </p:pic>
    </p:spTree>
    <p:extLst>
      <p:ext uri="{BB962C8B-B14F-4D97-AF65-F5344CB8AC3E}">
        <p14:creationId xmlns:p14="http://schemas.microsoft.com/office/powerpoint/2010/main" val="1042664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522604" y="180541"/>
            <a:ext cx="7857490" cy="584775"/>
          </a:xfrm>
          <a:prstGeom prst="rect">
            <a:avLst/>
          </a:prstGeom>
          <a:noFill/>
        </p:spPr>
        <p:txBody>
          <a:bodyPr wrap="square" rtlCol="0">
            <a:spAutoFit/>
          </a:bodyPr>
          <a:lstStyle/>
          <a:p>
            <a:pPr algn="l"/>
            <a:r>
              <a:rPr lang="en-US" altLang="zh-CN" sz="3200" b="1" dirty="0">
                <a:solidFill>
                  <a:srgbClr val="1E649E"/>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Motivation</a:t>
            </a:r>
            <a:endParaRPr lang="zh-CN" altLang="en-US" sz="3200" b="1" dirty="0">
              <a:solidFill>
                <a:srgbClr val="1E649E"/>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endParaRPr>
          </a:p>
        </p:txBody>
      </p:sp>
      <p:sp>
        <p:nvSpPr>
          <p:cNvPr id="8" name="矩形 7">
            <a:extLst>
              <a:ext uri="{FF2B5EF4-FFF2-40B4-BE49-F238E27FC236}">
                <a16:creationId xmlns:a16="http://schemas.microsoft.com/office/drawing/2014/main" id="{1A76F001-5947-0315-70EE-E19DB7E895A5}"/>
              </a:ext>
            </a:extLst>
          </p:cNvPr>
          <p:cNvSpPr/>
          <p:nvPr/>
        </p:nvSpPr>
        <p:spPr>
          <a:xfrm>
            <a:off x="78932" y="3308964"/>
            <a:ext cx="12034135" cy="2822824"/>
          </a:xfrm>
          <a:prstGeom prst="rect">
            <a:avLst/>
          </a:prstGeom>
        </p:spPr>
        <p:txBody>
          <a:bodyPr wrap="square">
            <a:spAutoFit/>
          </a:bodyPr>
          <a:lstStyle/>
          <a:p>
            <a:pPr fontAlgn="auto">
              <a:lnSpc>
                <a:spcPct val="150000"/>
              </a:lnSpc>
            </a:pPr>
            <a:r>
              <a:rPr lang="en-US" altLang="zh-CN" sz="2400" dirty="0">
                <a:latin typeface="Times New Roman" panose="02020603050405020304" pitchFamily="18" charset="0"/>
                <a:cs typeface="Times New Roman" panose="02020603050405020304" pitchFamily="18" charset="0"/>
              </a:rPr>
              <a:t>Challenges for pathogenicity prediction of missense variants</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The majority of missense variants are of unknown clinical significance:</a:t>
            </a:r>
          </a:p>
          <a:p>
            <a:pPr lvl="1">
              <a:lnSpc>
                <a:spcPct val="150000"/>
              </a:lnSpc>
            </a:pPr>
            <a:r>
              <a:rPr lang="en-US" altLang="zh-CN" sz="1600" dirty="0">
                <a:latin typeface="Times New Roman" panose="02020603050405020304" pitchFamily="18" charset="0"/>
                <a:cs typeface="Times New Roman" panose="02020603050405020304" pitchFamily="18" charset="0"/>
              </a:rPr>
              <a:t>Of the more than 4 million observed missense variants,</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only an estimated 2% have been clinically classified as pathogenic or benign.</a:t>
            </a:r>
          </a:p>
          <a:p>
            <a:pPr marL="800100" lvl="1" indent="-342900">
              <a:lnSpc>
                <a:spcPct val="150000"/>
              </a:lnSpc>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multiplexed assays of variant effect (MAVEs) experiments required lots of cost and labor:</a:t>
            </a:r>
          </a:p>
          <a:p>
            <a:pPr lvl="1">
              <a:lnSpc>
                <a:spcPct val="150000"/>
              </a:lnSpc>
            </a:pPr>
            <a:r>
              <a:rPr lang="en-US" altLang="zh-CN" sz="1600" dirty="0">
                <a:latin typeface="Times New Roman" panose="02020603050405020304" pitchFamily="18" charset="0"/>
                <a:cs typeface="Times New Roman" panose="02020603050405020304" pitchFamily="18" charset="0"/>
              </a:rPr>
              <a:t>Although MAVEs systematically measure protein variant effects and can accurately predict the clinical outcomes of variants, a proteome-wide survey of variant pathogenicity remains incomplete because of the cost and labor required for MAVE experiments.</a:t>
            </a:r>
            <a:endParaRPr lang="en-US" altLang="zh-CN" sz="1600" b="1" dirty="0"/>
          </a:p>
        </p:txBody>
      </p:sp>
      <p:sp>
        <p:nvSpPr>
          <p:cNvPr id="2" name="矩形 1">
            <a:extLst>
              <a:ext uri="{FF2B5EF4-FFF2-40B4-BE49-F238E27FC236}">
                <a16:creationId xmlns:a16="http://schemas.microsoft.com/office/drawing/2014/main" id="{13AB071E-DF4C-D404-B930-1C85DC91EA80}"/>
              </a:ext>
            </a:extLst>
          </p:cNvPr>
          <p:cNvSpPr/>
          <p:nvPr/>
        </p:nvSpPr>
        <p:spPr>
          <a:xfrm>
            <a:off x="0" y="868533"/>
            <a:ext cx="12034135" cy="2241960"/>
          </a:xfrm>
          <a:prstGeom prst="rect">
            <a:avLst/>
          </a:prstGeom>
        </p:spPr>
        <p:txBody>
          <a:bodyPr wrap="square">
            <a:spAutoFit/>
          </a:bodyPr>
          <a:lstStyle/>
          <a:p>
            <a:pPr fontAlgn="auto">
              <a:lnSpc>
                <a:spcPct val="150000"/>
              </a:lnSpc>
            </a:pPr>
            <a:r>
              <a:rPr lang="en-US" altLang="zh-CN" sz="2400" dirty="0">
                <a:latin typeface="Times New Roman" panose="02020603050405020304" pitchFamily="18" charset="0"/>
                <a:cs typeface="Times New Roman" panose="02020603050405020304" pitchFamily="18" charset="0"/>
              </a:rPr>
              <a:t> Background</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Missense variants are genetic variants that alter the amino acid sequence of proteins. </a:t>
            </a:r>
          </a:p>
          <a:p>
            <a:pPr marL="800100" lvl="1" indent="-342900">
              <a:lnSpc>
                <a:spcPct val="150000"/>
              </a:lnSpc>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Lack of accurate missense variant functional predictions limits the diagnostic rate of rare diseases, as well as the development or application of clinical treatments.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animEffect transition="in" filter="fade">
                                      <p:cBhvr>
                                        <p:cTn id="20" dur="500"/>
                                        <p:tgtEl>
                                          <p:spTgt spid="8">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Effect transition="in" filter="fade">
                                      <p:cBhvr>
                                        <p:cTn id="25"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522605" y="236220"/>
            <a:ext cx="7857490" cy="584775"/>
          </a:xfrm>
          <a:prstGeom prst="rect">
            <a:avLst/>
          </a:prstGeom>
          <a:noFill/>
        </p:spPr>
        <p:txBody>
          <a:bodyPr wrap="square" rtlCol="0">
            <a:spAutoFit/>
          </a:bodyPr>
          <a:lstStyle/>
          <a:p>
            <a:pPr lvl="0"/>
            <a:r>
              <a:rPr lang="en-US" altLang="zh-CN" sz="3200" b="1" dirty="0">
                <a:solidFill>
                  <a:srgbClr val="1E649E"/>
                </a:solidFill>
                <a:effectLst>
                  <a:outerShdw blurRad="38100" dist="38100" dir="2700000" algn="tl">
                    <a:srgbClr val="000000">
                      <a:alpha val="43137"/>
                    </a:srgbClr>
                  </a:outerShdw>
                </a:effectLst>
                <a:latin typeface="微软雅黑" panose="020B0503020204020204" charset="-122"/>
                <a:ea typeface="微软雅黑" panose="020B0503020204020204" charset="-122"/>
              </a:rPr>
              <a:t>Results </a:t>
            </a:r>
            <a:endParaRPr lang="zh-CN" altLang="en-US" sz="3200" b="1" dirty="0">
              <a:solidFill>
                <a:srgbClr val="1E649E"/>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pic>
        <p:nvPicPr>
          <p:cNvPr id="3" name="图片 2">
            <a:extLst>
              <a:ext uri="{FF2B5EF4-FFF2-40B4-BE49-F238E27FC236}">
                <a16:creationId xmlns:a16="http://schemas.microsoft.com/office/drawing/2014/main" id="{E4C20CA7-4B25-BA81-814C-461E14D4F5B7}"/>
              </a:ext>
            </a:extLst>
          </p:cNvPr>
          <p:cNvPicPr>
            <a:picLocks noChangeAspect="1"/>
          </p:cNvPicPr>
          <p:nvPr/>
        </p:nvPicPr>
        <p:blipFill>
          <a:blip r:embed="rId3"/>
          <a:stretch>
            <a:fillRect/>
          </a:stretch>
        </p:blipFill>
        <p:spPr>
          <a:xfrm>
            <a:off x="522605" y="820995"/>
            <a:ext cx="11146790" cy="6037005"/>
          </a:xfrm>
          <a:prstGeom prst="rect">
            <a:avLst/>
          </a:prstGeom>
        </p:spPr>
      </p:pic>
    </p:spTree>
    <p:extLst>
      <p:ext uri="{BB962C8B-B14F-4D97-AF65-F5344CB8AC3E}">
        <p14:creationId xmlns:p14="http://schemas.microsoft.com/office/powerpoint/2010/main" val="988118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522605" y="236220"/>
            <a:ext cx="7857490" cy="584775"/>
          </a:xfrm>
          <a:prstGeom prst="rect">
            <a:avLst/>
          </a:prstGeom>
          <a:noFill/>
        </p:spPr>
        <p:txBody>
          <a:bodyPr wrap="square" rtlCol="0">
            <a:spAutoFit/>
          </a:bodyPr>
          <a:lstStyle/>
          <a:p>
            <a:pPr lvl="0"/>
            <a:r>
              <a:rPr lang="en-US" altLang="zh-CN" sz="3200" b="1" dirty="0">
                <a:solidFill>
                  <a:srgbClr val="1E649E"/>
                </a:solidFill>
                <a:effectLst>
                  <a:outerShdw blurRad="38100" dist="38100" dir="2700000" algn="tl">
                    <a:srgbClr val="000000">
                      <a:alpha val="43137"/>
                    </a:srgbClr>
                  </a:outerShdw>
                </a:effectLst>
                <a:latin typeface="微软雅黑" panose="020B0503020204020204" charset="-122"/>
                <a:ea typeface="微软雅黑" panose="020B0503020204020204" charset="-122"/>
              </a:rPr>
              <a:t>Results </a:t>
            </a:r>
            <a:endParaRPr lang="zh-CN" altLang="en-US" sz="3200" b="1" dirty="0">
              <a:solidFill>
                <a:srgbClr val="1E649E"/>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pic>
        <p:nvPicPr>
          <p:cNvPr id="3" name="图片 2">
            <a:extLst>
              <a:ext uri="{FF2B5EF4-FFF2-40B4-BE49-F238E27FC236}">
                <a16:creationId xmlns:a16="http://schemas.microsoft.com/office/drawing/2014/main" id="{732BD864-D2B2-64F8-70ED-4B4D09D99876}"/>
              </a:ext>
            </a:extLst>
          </p:cNvPr>
          <p:cNvPicPr>
            <a:picLocks noChangeAspect="1"/>
          </p:cNvPicPr>
          <p:nvPr/>
        </p:nvPicPr>
        <p:blipFill>
          <a:blip r:embed="rId3"/>
          <a:stretch>
            <a:fillRect/>
          </a:stretch>
        </p:blipFill>
        <p:spPr>
          <a:xfrm>
            <a:off x="615820" y="881644"/>
            <a:ext cx="10245013" cy="4310743"/>
          </a:xfrm>
          <a:prstGeom prst="rect">
            <a:avLst/>
          </a:prstGeom>
        </p:spPr>
      </p:pic>
    </p:spTree>
    <p:extLst>
      <p:ext uri="{BB962C8B-B14F-4D97-AF65-F5344CB8AC3E}">
        <p14:creationId xmlns:p14="http://schemas.microsoft.com/office/powerpoint/2010/main" val="8427782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522605" y="236220"/>
            <a:ext cx="7857490" cy="584775"/>
          </a:xfrm>
          <a:prstGeom prst="rect">
            <a:avLst/>
          </a:prstGeom>
          <a:noFill/>
        </p:spPr>
        <p:txBody>
          <a:bodyPr wrap="square" rtlCol="0">
            <a:spAutoFit/>
          </a:bodyPr>
          <a:lstStyle/>
          <a:p>
            <a:pPr lvl="0"/>
            <a:r>
              <a:rPr lang="en-US" altLang="zh-CN" sz="3200" b="1" dirty="0">
                <a:solidFill>
                  <a:srgbClr val="1E649E"/>
                </a:solidFill>
                <a:effectLst>
                  <a:outerShdw blurRad="38100" dist="38100" dir="2700000" algn="tl">
                    <a:srgbClr val="000000">
                      <a:alpha val="43137"/>
                    </a:srgbClr>
                  </a:outerShdw>
                </a:effectLst>
                <a:latin typeface="微软雅黑" panose="020B0503020204020204" charset="-122"/>
                <a:ea typeface="微软雅黑" panose="020B0503020204020204" charset="-122"/>
              </a:rPr>
              <a:t>Results </a:t>
            </a:r>
            <a:endParaRPr lang="zh-CN" altLang="en-US" sz="3200" b="1" dirty="0">
              <a:solidFill>
                <a:srgbClr val="1E649E"/>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pic>
        <p:nvPicPr>
          <p:cNvPr id="3" name="图片 2">
            <a:extLst>
              <a:ext uri="{FF2B5EF4-FFF2-40B4-BE49-F238E27FC236}">
                <a16:creationId xmlns:a16="http://schemas.microsoft.com/office/drawing/2014/main" id="{3C5C9A84-80BE-B922-0702-041A44BE0C3B}"/>
              </a:ext>
            </a:extLst>
          </p:cNvPr>
          <p:cNvPicPr>
            <a:picLocks noChangeAspect="1"/>
          </p:cNvPicPr>
          <p:nvPr/>
        </p:nvPicPr>
        <p:blipFill>
          <a:blip r:embed="rId3"/>
          <a:stretch>
            <a:fillRect/>
          </a:stretch>
        </p:blipFill>
        <p:spPr>
          <a:xfrm>
            <a:off x="299875" y="925030"/>
            <a:ext cx="11279415" cy="5696750"/>
          </a:xfrm>
          <a:prstGeom prst="rect">
            <a:avLst/>
          </a:prstGeom>
        </p:spPr>
      </p:pic>
    </p:spTree>
    <p:extLst>
      <p:ext uri="{BB962C8B-B14F-4D97-AF65-F5344CB8AC3E}">
        <p14:creationId xmlns:p14="http://schemas.microsoft.com/office/powerpoint/2010/main" val="3434677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522605" y="236220"/>
            <a:ext cx="7857490" cy="584775"/>
          </a:xfrm>
          <a:prstGeom prst="rect">
            <a:avLst/>
          </a:prstGeom>
          <a:noFill/>
        </p:spPr>
        <p:txBody>
          <a:bodyPr wrap="square" rtlCol="0">
            <a:spAutoFit/>
          </a:bodyPr>
          <a:lstStyle/>
          <a:p>
            <a:pPr lvl="0"/>
            <a:r>
              <a:rPr lang="en-US" altLang="zh-CN" sz="3200" b="1" dirty="0">
                <a:solidFill>
                  <a:srgbClr val="1E649E"/>
                </a:solidFill>
                <a:effectLst>
                  <a:outerShdw blurRad="38100" dist="38100" dir="2700000" algn="tl">
                    <a:srgbClr val="000000">
                      <a:alpha val="43137"/>
                    </a:srgbClr>
                  </a:outerShdw>
                </a:effectLst>
                <a:latin typeface="微软雅黑" panose="020B0503020204020204" charset="-122"/>
                <a:ea typeface="微软雅黑" panose="020B0503020204020204" charset="-122"/>
              </a:rPr>
              <a:t>Results </a:t>
            </a:r>
            <a:endParaRPr lang="zh-CN" altLang="en-US" sz="3200" b="1" dirty="0">
              <a:solidFill>
                <a:srgbClr val="1E649E"/>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pic>
        <p:nvPicPr>
          <p:cNvPr id="3" name="图片 2">
            <a:extLst>
              <a:ext uri="{FF2B5EF4-FFF2-40B4-BE49-F238E27FC236}">
                <a16:creationId xmlns:a16="http://schemas.microsoft.com/office/drawing/2014/main" id="{D3C4C98C-85D0-F525-E068-B7D59EE27900}"/>
              </a:ext>
            </a:extLst>
          </p:cNvPr>
          <p:cNvPicPr>
            <a:picLocks noChangeAspect="1"/>
          </p:cNvPicPr>
          <p:nvPr/>
        </p:nvPicPr>
        <p:blipFill>
          <a:blip r:embed="rId3"/>
          <a:stretch>
            <a:fillRect/>
          </a:stretch>
        </p:blipFill>
        <p:spPr>
          <a:xfrm>
            <a:off x="323552" y="970384"/>
            <a:ext cx="11729018" cy="5158042"/>
          </a:xfrm>
          <a:prstGeom prst="rect">
            <a:avLst/>
          </a:prstGeom>
        </p:spPr>
      </p:pic>
    </p:spTree>
    <p:extLst>
      <p:ext uri="{BB962C8B-B14F-4D97-AF65-F5344CB8AC3E}">
        <p14:creationId xmlns:p14="http://schemas.microsoft.com/office/powerpoint/2010/main" val="3404475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522605" y="236220"/>
            <a:ext cx="2593457" cy="584775"/>
          </a:xfrm>
          <a:prstGeom prst="rect">
            <a:avLst/>
          </a:prstGeom>
          <a:noFill/>
        </p:spPr>
        <p:txBody>
          <a:bodyPr wrap="square" rtlCol="0">
            <a:spAutoFit/>
          </a:bodyPr>
          <a:lstStyle/>
          <a:p>
            <a:pPr lvl="0"/>
            <a:r>
              <a:rPr lang="en-US" altLang="zh-CN" sz="3200" b="1" dirty="0">
                <a:solidFill>
                  <a:srgbClr val="1E649E"/>
                </a:solidFill>
                <a:effectLst>
                  <a:outerShdw blurRad="38100" dist="38100" dir="2700000" algn="tl">
                    <a:srgbClr val="000000">
                      <a:alpha val="43137"/>
                    </a:srgbClr>
                  </a:outerShdw>
                </a:effectLst>
                <a:latin typeface="微软雅黑" panose="020B0503020204020204" charset="-122"/>
                <a:ea typeface="微软雅黑" panose="020B0503020204020204" charset="-122"/>
              </a:rPr>
              <a:t>Comment</a:t>
            </a:r>
            <a:endParaRPr lang="zh-CN" altLang="en-US" sz="3200" b="1" dirty="0">
              <a:solidFill>
                <a:srgbClr val="1E649E"/>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pic>
        <p:nvPicPr>
          <p:cNvPr id="4" name="图片 3">
            <a:extLst>
              <a:ext uri="{FF2B5EF4-FFF2-40B4-BE49-F238E27FC236}">
                <a16:creationId xmlns:a16="http://schemas.microsoft.com/office/drawing/2014/main" id="{4B7934FB-2297-ECD0-8824-24087F5FE11E}"/>
              </a:ext>
            </a:extLst>
          </p:cNvPr>
          <p:cNvPicPr>
            <a:picLocks noChangeAspect="1"/>
          </p:cNvPicPr>
          <p:nvPr/>
        </p:nvPicPr>
        <p:blipFill>
          <a:blip r:embed="rId3"/>
          <a:stretch>
            <a:fillRect/>
          </a:stretch>
        </p:blipFill>
        <p:spPr>
          <a:xfrm>
            <a:off x="949911" y="1313895"/>
            <a:ext cx="9738804" cy="5307885"/>
          </a:xfrm>
          <a:prstGeom prst="rect">
            <a:avLst/>
          </a:prstGeom>
        </p:spPr>
      </p:pic>
      <p:sp>
        <p:nvSpPr>
          <p:cNvPr id="6" name="文本框 5">
            <a:extLst>
              <a:ext uri="{FF2B5EF4-FFF2-40B4-BE49-F238E27FC236}">
                <a16:creationId xmlns:a16="http://schemas.microsoft.com/office/drawing/2014/main" id="{B7AE4C60-1503-11BD-9A01-E6E2093B0ADE}"/>
              </a:ext>
            </a:extLst>
          </p:cNvPr>
          <p:cNvSpPr txBox="1"/>
          <p:nvPr/>
        </p:nvSpPr>
        <p:spPr>
          <a:xfrm>
            <a:off x="4006048" y="851185"/>
            <a:ext cx="2820880" cy="369332"/>
          </a:xfrm>
          <a:prstGeom prst="rect">
            <a:avLst/>
          </a:prstGeom>
          <a:noFill/>
        </p:spPr>
        <p:txBody>
          <a:bodyPr wrap="square">
            <a:spAutoFit/>
          </a:bodyPr>
          <a:lstStyle/>
          <a:p>
            <a:r>
              <a:rPr lang="en-US" altLang="zh-CN" b="1" i="0" dirty="0">
                <a:solidFill>
                  <a:srgbClr val="333333"/>
                </a:solidFill>
                <a:effectLst/>
                <a:latin typeface="PingFang SC"/>
              </a:rPr>
              <a:t>2023“</a:t>
            </a:r>
            <a:r>
              <a:rPr lang="zh-CN" altLang="en-US" b="1" i="0" dirty="0">
                <a:solidFill>
                  <a:srgbClr val="333333"/>
                </a:solidFill>
                <a:effectLst/>
                <a:latin typeface="PingFang SC"/>
              </a:rPr>
              <a:t>拉斯克基础医学奖”</a:t>
            </a:r>
            <a:endParaRPr lang="zh-CN" altLang="en-US" dirty="0"/>
          </a:p>
        </p:txBody>
      </p:sp>
    </p:spTree>
    <p:extLst>
      <p:ext uri="{BB962C8B-B14F-4D97-AF65-F5344CB8AC3E}">
        <p14:creationId xmlns:p14="http://schemas.microsoft.com/office/powerpoint/2010/main" val="2903159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445" y="2038350"/>
            <a:ext cx="12201525" cy="2336165"/>
          </a:xfrm>
          <a:prstGeom prst="rect">
            <a:avLst/>
          </a:prstGeom>
          <a:solidFill>
            <a:srgbClr val="1E64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821690" y="1860550"/>
            <a:ext cx="2691765" cy="2691765"/>
          </a:xfrm>
          <a:prstGeom prst="ellipse">
            <a:avLst/>
          </a:prstGeom>
          <a:solidFill>
            <a:schemeClr val="bg1"/>
          </a:solidFill>
          <a:ln w="38100">
            <a:solidFill>
              <a:srgbClr val="1E64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timg2"/>
          <p:cNvPicPr>
            <a:picLocks noChangeAspect="1"/>
          </p:cNvPicPr>
          <p:nvPr/>
        </p:nvPicPr>
        <p:blipFill>
          <a:blip r:embed="rId3">
            <a:clrChange>
              <a:clrFrom>
                <a:srgbClr val="FFFFFF">
                  <a:alpha val="100000"/>
                </a:srgbClr>
              </a:clrFrom>
              <a:clrTo>
                <a:srgbClr val="FFFFFF">
                  <a:alpha val="100000"/>
                  <a:alpha val="0"/>
                </a:srgbClr>
              </a:clrTo>
            </a:clrChange>
          </a:blip>
          <a:srcRect l="7521" t="22286" r="8775" b="21762"/>
          <a:stretch>
            <a:fillRect/>
          </a:stretch>
        </p:blipFill>
        <p:spPr>
          <a:xfrm>
            <a:off x="8461375" y="299085"/>
            <a:ext cx="3428365" cy="996950"/>
          </a:xfrm>
          <a:prstGeom prst="rect">
            <a:avLst/>
          </a:prstGeom>
        </p:spPr>
      </p:pic>
      <p:sp>
        <p:nvSpPr>
          <p:cNvPr id="10" name="文本框 9"/>
          <p:cNvSpPr txBox="1"/>
          <p:nvPr/>
        </p:nvSpPr>
        <p:spPr>
          <a:xfrm>
            <a:off x="3660139" y="2791251"/>
            <a:ext cx="8287385" cy="9233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5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Thank you for listening</a:t>
            </a:r>
            <a:endParaRPr lang="zh-CN" altLang="zh-CN" sz="5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2" name="矩形 1"/>
          <p:cNvSpPr/>
          <p:nvPr/>
        </p:nvSpPr>
        <p:spPr>
          <a:xfrm>
            <a:off x="6101080" y="5177790"/>
            <a:ext cx="6096000" cy="76200"/>
          </a:xfrm>
          <a:prstGeom prst="rect">
            <a:avLst/>
          </a:prstGeom>
          <a:solidFill>
            <a:srgbClr val="1E649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3513455" y="4739051"/>
            <a:ext cx="8075071" cy="400110"/>
          </a:xfrm>
          <a:prstGeom prst="rect">
            <a:avLst/>
          </a:prstGeom>
          <a:noFill/>
        </p:spPr>
        <p:txBody>
          <a:bodyPr wrap="square" rtlCol="0">
            <a:spAutoFit/>
          </a:bodyPr>
          <a:lstStyle/>
          <a:p>
            <a:pPr algn="ctr">
              <a:defRPr/>
            </a:pPr>
            <a:r>
              <a:rPr lang="en-US" altLang="zh-CN" sz="2000" dirty="0">
                <a:latin typeface="Times New Roman" panose="02020603050405020304" pitchFamily="18" charset="0"/>
                <a:ea typeface="微软雅黑" panose="020B0503020204020204" charset="-122"/>
                <a:cs typeface="Times New Roman" panose="02020603050405020304" pitchFamily="18" charset="0"/>
                <a:sym typeface="Calibri" panose="020F0502020204030204" charset="0"/>
              </a:rPr>
              <a:t>Reporter: Huang Wenkui</a:t>
            </a:r>
          </a:p>
        </p:txBody>
      </p:sp>
      <p:sp>
        <p:nvSpPr>
          <p:cNvPr id="15" name="椭圆 14">
            <a:extLst>
              <a:ext uri="{FF2B5EF4-FFF2-40B4-BE49-F238E27FC236}">
                <a16:creationId xmlns:a16="http://schemas.microsoft.com/office/drawing/2014/main" id="{DDD90637-DB8B-4F0A-807F-DB7D322ED117}"/>
              </a:ext>
            </a:extLst>
          </p:cNvPr>
          <p:cNvSpPr/>
          <p:nvPr/>
        </p:nvSpPr>
        <p:spPr>
          <a:xfrm>
            <a:off x="962342" y="1981903"/>
            <a:ext cx="2448241" cy="2449127"/>
          </a:xfrm>
          <a:prstGeom prst="ellipse">
            <a:avLst/>
          </a:prstGeom>
          <a:blipFill rotWithShape="1">
            <a:blip r:embed="rId4"/>
            <a:stretch>
              <a:fillRect l="-3000" t="-14000" r="-1000" b="-9000"/>
            </a:stretch>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522604" y="180541"/>
            <a:ext cx="7857490" cy="584775"/>
          </a:xfrm>
          <a:prstGeom prst="rect">
            <a:avLst/>
          </a:prstGeom>
          <a:noFill/>
        </p:spPr>
        <p:txBody>
          <a:bodyPr wrap="square" rtlCol="0">
            <a:spAutoFit/>
          </a:bodyPr>
          <a:lstStyle/>
          <a:p>
            <a:pPr algn="l"/>
            <a:r>
              <a:rPr lang="en-US" altLang="zh-CN" sz="3200" b="1" dirty="0">
                <a:solidFill>
                  <a:srgbClr val="1E649E"/>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Motivation</a:t>
            </a:r>
            <a:endParaRPr lang="zh-CN" altLang="en-US" sz="3200" b="1" dirty="0">
              <a:solidFill>
                <a:srgbClr val="1E649E"/>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endParaRPr>
          </a:p>
        </p:txBody>
      </p:sp>
      <p:sp>
        <p:nvSpPr>
          <p:cNvPr id="8" name="矩形 7">
            <a:extLst>
              <a:ext uri="{FF2B5EF4-FFF2-40B4-BE49-F238E27FC236}">
                <a16:creationId xmlns:a16="http://schemas.microsoft.com/office/drawing/2014/main" id="{1A76F001-5947-0315-70EE-E19DB7E895A5}"/>
              </a:ext>
            </a:extLst>
          </p:cNvPr>
          <p:cNvSpPr/>
          <p:nvPr/>
        </p:nvSpPr>
        <p:spPr>
          <a:xfrm>
            <a:off x="157865" y="472928"/>
            <a:ext cx="12034135" cy="6489277"/>
          </a:xfrm>
          <a:prstGeom prst="rect">
            <a:avLst/>
          </a:prstGeom>
        </p:spPr>
        <p:txBody>
          <a:bodyPr wrap="square">
            <a:spAutoFit/>
          </a:bodyPr>
          <a:lstStyle/>
          <a:p>
            <a:pPr fontAlgn="auto">
              <a:lnSpc>
                <a:spcPct val="150000"/>
              </a:lnSpc>
            </a:pPr>
            <a:r>
              <a:rPr lang="en-US" altLang="zh-CN" sz="2400" dirty="0">
                <a:latin typeface="Times New Roman" panose="02020603050405020304" pitchFamily="18" charset="0"/>
                <a:cs typeface="Times New Roman" panose="02020603050405020304" pitchFamily="18" charset="0"/>
              </a:rPr>
              <a:t>Machine learning methods follow four broad strategies</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1: train directly on human-curated variant databases.</a:t>
            </a:r>
          </a:p>
          <a:p>
            <a:pPr lvl="1">
              <a:lnSpc>
                <a:spcPct val="150000"/>
              </a:lnSpc>
            </a:pPr>
            <a:r>
              <a:rPr lang="en-US" altLang="zh-CN" sz="1600" dirty="0">
                <a:latin typeface="Times New Roman" panose="02020603050405020304" pitchFamily="18" charset="0"/>
                <a:cs typeface="Times New Roman" panose="02020603050405020304" pitchFamily="18" charset="0"/>
              </a:rPr>
              <a:t>Such strategies will inherit biases from the human curators and previous in silico predictors, </a:t>
            </a:r>
          </a:p>
          <a:p>
            <a:pPr lvl="1">
              <a:lnSpc>
                <a:spcPct val="150000"/>
              </a:lnSpc>
            </a:pPr>
            <a:r>
              <a:rPr lang="en-US" altLang="zh-CN" sz="1600" dirty="0">
                <a:latin typeface="Times New Roman" panose="02020603050405020304" pitchFamily="18" charset="0"/>
                <a:cs typeface="Times New Roman" panose="02020603050405020304" pitchFamily="18" charset="0"/>
              </a:rPr>
              <a:t>and they are prone to leaking data between training and test splits.</a:t>
            </a:r>
          </a:p>
          <a:p>
            <a:pPr marL="800100" lvl="1" indent="-342900">
              <a:lnSpc>
                <a:spcPct val="150000"/>
              </a:lnSpc>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2: train with weak labels that do not depend on human classification.</a:t>
            </a:r>
          </a:p>
          <a:p>
            <a:pPr lvl="1">
              <a:lnSpc>
                <a:spcPct val="150000"/>
              </a:lnSpc>
            </a:pPr>
            <a:r>
              <a:rPr lang="en-US" altLang="zh-CN" sz="1600" dirty="0">
                <a:latin typeface="Times New Roman" panose="02020603050405020304" pitchFamily="18" charset="0"/>
                <a:cs typeface="Times New Roman" panose="02020603050405020304" pitchFamily="18" charset="0"/>
              </a:rPr>
              <a:t>In the training data, "benign" variants are defined as variants frequently observed in human or other primate species. </a:t>
            </a:r>
          </a:p>
          <a:p>
            <a:pPr lvl="1">
              <a:lnSpc>
                <a:spcPct val="150000"/>
              </a:lnSpc>
            </a:pPr>
            <a:r>
              <a:rPr lang="en-US" altLang="zh-CN" sz="1600" dirty="0">
                <a:latin typeface="Times New Roman" panose="02020603050405020304" pitchFamily="18" charset="0"/>
                <a:cs typeface="Times New Roman" panose="02020603050405020304" pitchFamily="18" charset="0"/>
              </a:rPr>
              <a:t>The "pathogenic" class is approximated with hypothetical variants unobserved in the human population. </a:t>
            </a:r>
          </a:p>
          <a:p>
            <a:pPr lvl="1">
              <a:lnSpc>
                <a:spcPct val="150000"/>
              </a:lnSpc>
            </a:pPr>
            <a:r>
              <a:rPr lang="en-US" altLang="zh-CN" sz="1600" dirty="0">
                <a:latin typeface="Times New Roman" panose="02020603050405020304" pitchFamily="18" charset="0"/>
                <a:cs typeface="Times New Roman" panose="02020603050405020304" pitchFamily="18" charset="0"/>
              </a:rPr>
              <a:t>However, the training data contain many false labels.</a:t>
            </a:r>
          </a:p>
          <a:p>
            <a:pPr marL="800100" lvl="1" indent="-342900">
              <a:lnSpc>
                <a:spcPct val="150000"/>
              </a:lnSpc>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3: use unsupervised approaches to model the distribution of amino acids at a given sequence position conditioned on an amino acid sequence context.</a:t>
            </a:r>
          </a:p>
          <a:p>
            <a:pPr lvl="1">
              <a:lnSpc>
                <a:spcPct val="150000"/>
              </a:lnSpc>
            </a:pPr>
            <a:r>
              <a:rPr lang="en-US" altLang="zh-CN" sz="1600" dirty="0">
                <a:latin typeface="Times New Roman" panose="02020603050405020304" pitchFamily="18" charset="0"/>
                <a:cs typeface="Times New Roman" panose="02020603050405020304" pitchFamily="18" charset="0"/>
              </a:rPr>
              <a:t>In such models, pathogenicity is interpreted as the difference in predicted log-likelihood between reference and alternate sequences. However, they lack the understanding of protein structure.</a:t>
            </a:r>
            <a:endParaRPr lang="en-US" altLang="zh-CN" sz="1600" b="1" dirty="0"/>
          </a:p>
          <a:p>
            <a:pPr marL="800100" lvl="1" indent="-342900">
              <a:lnSpc>
                <a:spcPct val="150000"/>
              </a:lnSpc>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4: exploit protein structure to reason about pathogenicity.</a:t>
            </a:r>
          </a:p>
          <a:p>
            <a:pPr lvl="1">
              <a:lnSpc>
                <a:spcPct val="150000"/>
              </a:lnSpc>
            </a:pPr>
            <a:r>
              <a:rPr lang="en-US" altLang="zh-CN" sz="1600" dirty="0">
                <a:latin typeface="Times New Roman" panose="02020603050405020304" pitchFamily="18" charset="0"/>
                <a:cs typeface="Times New Roman" panose="02020603050405020304" pitchFamily="18" charset="0"/>
              </a:rPr>
              <a:t>Most of the protein structure was previously unknown, but it can now be predicted by using </a:t>
            </a:r>
            <a:r>
              <a:rPr lang="en-US" altLang="zh-CN" sz="1800" b="1" dirty="0" err="1">
                <a:solidFill>
                  <a:srgbClr val="000000"/>
                </a:solidFill>
                <a:effectLst/>
                <a:latin typeface="Harding-Bold"/>
              </a:rPr>
              <a:t>AlphaFold</a:t>
            </a:r>
            <a:r>
              <a:rPr lang="zh-CN" altLang="en-US" sz="1800" b="1" dirty="0">
                <a:solidFill>
                  <a:srgbClr val="000000"/>
                </a:solidFill>
                <a:effectLst/>
                <a:latin typeface="Harding-Bold"/>
              </a:rPr>
              <a:t>（</a:t>
            </a:r>
            <a:r>
              <a:rPr lang="en-US" altLang="zh-CN" sz="1800" b="1" dirty="0">
                <a:solidFill>
                  <a:srgbClr val="000000"/>
                </a:solidFill>
                <a:effectLst/>
                <a:latin typeface="Harding-Bold"/>
              </a:rPr>
              <a:t>AF</a:t>
            </a:r>
            <a:r>
              <a:rPr lang="zh-CN" altLang="en-US" sz="1800" b="1" dirty="0">
                <a:solidFill>
                  <a:srgbClr val="000000"/>
                </a:solidFill>
                <a:effectLst/>
                <a:latin typeface="Harding-Bold"/>
              </a:rPr>
              <a:t>）</a:t>
            </a:r>
            <a:r>
              <a:rPr lang="en-US" altLang="zh-CN" sz="1800" b="1" dirty="0">
                <a:solidFill>
                  <a:srgbClr val="000000"/>
                </a:solidFill>
                <a:effectLst/>
                <a:latin typeface="Harding-Bold"/>
              </a:rPr>
              <a:t>.</a:t>
            </a:r>
            <a:endParaRPr lang="en-US" altLang="zh-C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69951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2" end="2"/>
                                            </p:txEl>
                                          </p:spTgt>
                                        </p:tgtEl>
                                        <p:attrNameLst>
                                          <p:attrName>style.visibility</p:attrName>
                                        </p:attrNameLst>
                                      </p:cBhvr>
                                      <p:to>
                                        <p:strVal val="visible"/>
                                      </p:to>
                                    </p:set>
                                    <p:animEffect transition="in" filter="fade">
                                      <p:cBhvr>
                                        <p:cTn id="10" dur="500"/>
                                        <p:tgtEl>
                                          <p:spTgt spid="8">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animEffect transition="in" filter="fade">
                                      <p:cBhvr>
                                        <p:cTn id="13" dur="500"/>
                                        <p:tgtEl>
                                          <p:spTgt spid="8">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fade">
                                      <p:cBhvr>
                                        <p:cTn id="18" dur="500"/>
                                        <p:tgtEl>
                                          <p:spTgt spid="8">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animEffect transition="in" filter="fade">
                                      <p:cBhvr>
                                        <p:cTn id="21" dur="500"/>
                                        <p:tgtEl>
                                          <p:spTgt spid="8">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
                                            <p:txEl>
                                              <p:pRg st="6" end="6"/>
                                            </p:txEl>
                                          </p:spTgt>
                                        </p:tgtEl>
                                        <p:attrNameLst>
                                          <p:attrName>style.visibility</p:attrName>
                                        </p:attrNameLst>
                                      </p:cBhvr>
                                      <p:to>
                                        <p:strVal val="visible"/>
                                      </p:to>
                                    </p:set>
                                    <p:animEffect transition="in" filter="fade">
                                      <p:cBhvr>
                                        <p:cTn id="24" dur="500"/>
                                        <p:tgtEl>
                                          <p:spTgt spid="8">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animEffect transition="in" filter="fade">
                                      <p:cBhvr>
                                        <p:cTn id="27" dur="500"/>
                                        <p:tgtEl>
                                          <p:spTgt spid="8">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8" end="8"/>
                                            </p:txEl>
                                          </p:spTgt>
                                        </p:tgtEl>
                                        <p:attrNameLst>
                                          <p:attrName>style.visibility</p:attrName>
                                        </p:attrNameLst>
                                      </p:cBhvr>
                                      <p:to>
                                        <p:strVal val="visible"/>
                                      </p:to>
                                    </p:set>
                                    <p:animEffect transition="in" filter="fade">
                                      <p:cBhvr>
                                        <p:cTn id="32" dur="500"/>
                                        <p:tgtEl>
                                          <p:spTgt spid="8">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8">
                                            <p:txEl>
                                              <p:pRg st="9" end="9"/>
                                            </p:txEl>
                                          </p:spTgt>
                                        </p:tgtEl>
                                        <p:attrNameLst>
                                          <p:attrName>style.visibility</p:attrName>
                                        </p:attrNameLst>
                                      </p:cBhvr>
                                      <p:to>
                                        <p:strVal val="visible"/>
                                      </p:to>
                                    </p:set>
                                    <p:animEffect transition="in" filter="fade">
                                      <p:cBhvr>
                                        <p:cTn id="35" dur="500"/>
                                        <p:tgtEl>
                                          <p:spTgt spid="8">
                                            <p:txEl>
                                              <p:pRg st="9" end="9"/>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8">
                                            <p:txEl>
                                              <p:pRg st="10" end="10"/>
                                            </p:txEl>
                                          </p:spTgt>
                                        </p:tgtEl>
                                        <p:attrNameLst>
                                          <p:attrName>style.visibility</p:attrName>
                                        </p:attrNameLst>
                                      </p:cBhvr>
                                      <p:to>
                                        <p:strVal val="visible"/>
                                      </p:to>
                                    </p:set>
                                    <p:animEffect transition="in" filter="fade">
                                      <p:cBhvr>
                                        <p:cTn id="40" dur="500"/>
                                        <p:tgtEl>
                                          <p:spTgt spid="8">
                                            <p:txEl>
                                              <p:pRg st="10" end="1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8">
                                            <p:txEl>
                                              <p:pRg st="11" end="11"/>
                                            </p:txEl>
                                          </p:spTgt>
                                        </p:tgtEl>
                                        <p:attrNameLst>
                                          <p:attrName>style.visibility</p:attrName>
                                        </p:attrNameLst>
                                      </p:cBhvr>
                                      <p:to>
                                        <p:strVal val="visible"/>
                                      </p:to>
                                    </p:set>
                                    <p:animEffect transition="in" filter="fade">
                                      <p:cBhvr>
                                        <p:cTn id="43" dur="500"/>
                                        <p:tgtEl>
                                          <p:spTgt spid="8">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522604" y="180541"/>
            <a:ext cx="7857490" cy="584775"/>
          </a:xfrm>
          <a:prstGeom prst="rect">
            <a:avLst/>
          </a:prstGeom>
          <a:noFill/>
        </p:spPr>
        <p:txBody>
          <a:bodyPr wrap="square" rtlCol="0">
            <a:spAutoFit/>
          </a:bodyPr>
          <a:lstStyle/>
          <a:p>
            <a:pPr algn="l"/>
            <a:r>
              <a:rPr lang="en-US" altLang="zh-CN" sz="3200" b="1" dirty="0">
                <a:solidFill>
                  <a:srgbClr val="1E649E"/>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Motivation</a:t>
            </a:r>
            <a:endParaRPr lang="zh-CN" altLang="en-US" sz="3200" b="1" dirty="0">
              <a:solidFill>
                <a:srgbClr val="1E649E"/>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endParaRPr>
          </a:p>
        </p:txBody>
      </p:sp>
      <p:sp>
        <p:nvSpPr>
          <p:cNvPr id="4" name="矩形 3">
            <a:extLst>
              <a:ext uri="{FF2B5EF4-FFF2-40B4-BE49-F238E27FC236}">
                <a16:creationId xmlns:a16="http://schemas.microsoft.com/office/drawing/2014/main" id="{A6886867-7A43-0951-7EA0-0AED37FAEC72}"/>
              </a:ext>
            </a:extLst>
          </p:cNvPr>
          <p:cNvSpPr/>
          <p:nvPr/>
        </p:nvSpPr>
        <p:spPr>
          <a:xfrm>
            <a:off x="308822" y="1220348"/>
            <a:ext cx="11267092" cy="3349956"/>
          </a:xfrm>
          <a:prstGeom prst="rect">
            <a:avLst/>
          </a:prstGeom>
        </p:spPr>
        <p:txBody>
          <a:bodyPr wrap="square">
            <a:spAutoFit/>
          </a:bodyPr>
          <a:lstStyle/>
          <a:p>
            <a:pPr>
              <a:lnSpc>
                <a:spcPct val="150000"/>
              </a:lnSpc>
            </a:pPr>
            <a:r>
              <a:rPr lang="zh-CN" altLang="en-US" sz="2400" dirty="0"/>
              <a:t>AlphaMissense combines the following elements of existing strategies:</a:t>
            </a:r>
            <a:endParaRPr lang="en-US" altLang="zh-CN" sz="2400" dirty="0">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training on weak labels from population frequency data</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avoiding circularity by not using human annotations;</a:t>
            </a:r>
          </a:p>
          <a:p>
            <a:pPr marL="800100" lvl="1" indent="-342900">
              <a:lnSpc>
                <a:spcPct val="150000"/>
              </a:lnSpc>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incorporating an unsupervised protein language modeling task to learn amino acid distributions conditioned on sequence context;</a:t>
            </a:r>
          </a:p>
          <a:p>
            <a:pPr marL="800100" lvl="1" indent="-342900">
              <a:lnSpc>
                <a:spcPct val="150000"/>
              </a:lnSpc>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incorporating structural context by using an AF-derived system. </a:t>
            </a:r>
          </a:p>
        </p:txBody>
      </p:sp>
    </p:spTree>
    <p:extLst>
      <p:ext uri="{BB962C8B-B14F-4D97-AF65-F5344CB8AC3E}">
        <p14:creationId xmlns:p14="http://schemas.microsoft.com/office/powerpoint/2010/main" val="1469501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447962" y="245550"/>
            <a:ext cx="7857490" cy="584775"/>
          </a:xfrm>
          <a:prstGeom prst="rect">
            <a:avLst/>
          </a:prstGeom>
          <a:noFill/>
        </p:spPr>
        <p:txBody>
          <a:bodyPr wrap="square" rtlCol="0">
            <a:spAutoFit/>
          </a:bodyPr>
          <a:lstStyle/>
          <a:p>
            <a:pPr algn="l"/>
            <a:r>
              <a:rPr lang="en-US" altLang="zh-CN" sz="3200" b="1" dirty="0">
                <a:solidFill>
                  <a:srgbClr val="1E649E"/>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Overview of </a:t>
            </a:r>
            <a:r>
              <a:rPr lang="zh-CN" altLang="en-US" sz="3200" b="1" dirty="0">
                <a:solidFill>
                  <a:srgbClr val="1E649E"/>
                </a:solidFill>
                <a:effectLst>
                  <a:outerShdw blurRad="38100" dist="38100" dir="2700000" algn="tl">
                    <a:srgbClr val="000000">
                      <a:alpha val="43137"/>
                    </a:srgbClr>
                  </a:outerShdw>
                </a:effectLst>
                <a:latin typeface="微软雅黑" panose="020B0503020204020204" charset="-122"/>
                <a:ea typeface="微软雅黑" panose="020B0503020204020204" charset="-122"/>
              </a:rPr>
              <a:t>AlphaMissense </a:t>
            </a:r>
            <a:endParaRPr lang="zh-CN" altLang="en-US" sz="3200" b="1" dirty="0">
              <a:solidFill>
                <a:srgbClr val="1E649E"/>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endParaRPr>
          </a:p>
        </p:txBody>
      </p:sp>
      <p:pic>
        <p:nvPicPr>
          <p:cNvPr id="3" name="图片 2">
            <a:extLst>
              <a:ext uri="{FF2B5EF4-FFF2-40B4-BE49-F238E27FC236}">
                <a16:creationId xmlns:a16="http://schemas.microsoft.com/office/drawing/2014/main" id="{513952C2-3C31-28E2-CDED-C1892CCE550F}"/>
              </a:ext>
            </a:extLst>
          </p:cNvPr>
          <p:cNvPicPr>
            <a:picLocks noChangeAspect="1"/>
          </p:cNvPicPr>
          <p:nvPr/>
        </p:nvPicPr>
        <p:blipFill>
          <a:blip r:embed="rId3"/>
          <a:stretch>
            <a:fillRect/>
          </a:stretch>
        </p:blipFill>
        <p:spPr>
          <a:xfrm>
            <a:off x="0" y="904971"/>
            <a:ext cx="12092473" cy="5174816"/>
          </a:xfrm>
          <a:prstGeom prst="rect">
            <a:avLst/>
          </a:prstGeom>
        </p:spPr>
      </p:pic>
    </p:spTree>
    <p:extLst>
      <p:ext uri="{BB962C8B-B14F-4D97-AF65-F5344CB8AC3E}">
        <p14:creationId xmlns:p14="http://schemas.microsoft.com/office/powerpoint/2010/main" val="2242152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447962" y="245550"/>
            <a:ext cx="7857490" cy="584775"/>
          </a:xfrm>
          <a:prstGeom prst="rect">
            <a:avLst/>
          </a:prstGeom>
          <a:noFill/>
        </p:spPr>
        <p:txBody>
          <a:bodyPr wrap="square" rtlCol="0">
            <a:spAutoFit/>
          </a:bodyPr>
          <a:lstStyle/>
          <a:p>
            <a:pPr algn="l"/>
            <a:r>
              <a:rPr lang="en-US" altLang="zh-CN" sz="3200" b="1" dirty="0">
                <a:solidFill>
                  <a:srgbClr val="1E649E"/>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Overview of </a:t>
            </a:r>
            <a:r>
              <a:rPr lang="en-US" altLang="zh-CN" sz="3200" b="1" dirty="0" err="1">
                <a:solidFill>
                  <a:srgbClr val="1E649E"/>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AlphaFold</a:t>
            </a:r>
            <a:r>
              <a:rPr lang="en-US" altLang="zh-CN" sz="3200" b="1" dirty="0">
                <a:solidFill>
                  <a:srgbClr val="1E649E"/>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 </a:t>
            </a:r>
            <a:endParaRPr lang="zh-CN" altLang="en-US" sz="3200" b="1" dirty="0">
              <a:solidFill>
                <a:srgbClr val="1E649E"/>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endParaRPr>
          </a:p>
        </p:txBody>
      </p:sp>
      <p:pic>
        <p:nvPicPr>
          <p:cNvPr id="7" name="图片 6">
            <a:extLst>
              <a:ext uri="{FF2B5EF4-FFF2-40B4-BE49-F238E27FC236}">
                <a16:creationId xmlns:a16="http://schemas.microsoft.com/office/drawing/2014/main" id="{3CF6C5DA-54E5-12A3-C6F1-F2164324F6BE}"/>
              </a:ext>
            </a:extLst>
          </p:cNvPr>
          <p:cNvPicPr>
            <a:picLocks noChangeAspect="1"/>
          </p:cNvPicPr>
          <p:nvPr/>
        </p:nvPicPr>
        <p:blipFill>
          <a:blip r:embed="rId3"/>
          <a:stretch>
            <a:fillRect/>
          </a:stretch>
        </p:blipFill>
        <p:spPr>
          <a:xfrm>
            <a:off x="246994" y="1054359"/>
            <a:ext cx="11789496" cy="5113176"/>
          </a:xfrm>
          <a:prstGeom prst="rect">
            <a:avLst/>
          </a:prstGeom>
        </p:spPr>
      </p:pic>
    </p:spTree>
    <p:extLst>
      <p:ext uri="{BB962C8B-B14F-4D97-AF65-F5344CB8AC3E}">
        <p14:creationId xmlns:p14="http://schemas.microsoft.com/office/powerpoint/2010/main" val="2243441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522605" y="236220"/>
            <a:ext cx="7857490" cy="584775"/>
          </a:xfrm>
          <a:prstGeom prst="rect">
            <a:avLst/>
          </a:prstGeom>
          <a:noFill/>
        </p:spPr>
        <p:txBody>
          <a:bodyPr wrap="square" rtlCol="0">
            <a:spAutoFit/>
          </a:bodyPr>
          <a:lstStyle/>
          <a:p>
            <a:pPr algn="l"/>
            <a:r>
              <a:rPr lang="en-US" altLang="zh-CN" sz="3200" b="1" dirty="0">
                <a:solidFill>
                  <a:srgbClr val="1E649E"/>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Methods</a:t>
            </a:r>
            <a:endParaRPr lang="zh-CN" altLang="en-US" sz="3200" b="1" dirty="0">
              <a:solidFill>
                <a:srgbClr val="1E649E"/>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endParaRPr>
          </a:p>
        </p:txBody>
      </p:sp>
      <p:sp>
        <p:nvSpPr>
          <p:cNvPr id="2" name="矩形 1">
            <a:extLst>
              <a:ext uri="{FF2B5EF4-FFF2-40B4-BE49-F238E27FC236}">
                <a16:creationId xmlns:a16="http://schemas.microsoft.com/office/drawing/2014/main" id="{657E0BE0-8827-EE95-FF8B-55D2B3B8AC9E}"/>
              </a:ext>
            </a:extLst>
          </p:cNvPr>
          <p:cNvSpPr/>
          <p:nvPr/>
        </p:nvSpPr>
        <p:spPr>
          <a:xfrm>
            <a:off x="317263" y="820995"/>
            <a:ext cx="11262027" cy="1877437"/>
          </a:xfrm>
          <a:prstGeom prst="rect">
            <a:avLst/>
          </a:prstGeom>
        </p:spPr>
        <p:txBody>
          <a:bodyPr wrap="square">
            <a:spAutoFit/>
          </a:bodyPr>
          <a:lstStyle/>
          <a:p>
            <a:pPr fontAlgn="auto">
              <a:lnSpc>
                <a:spcPct val="150000"/>
              </a:lnSpc>
            </a:pPr>
            <a:r>
              <a:rPr lang="en-US" altLang="zh-CN" sz="2400" b="1" dirty="0">
                <a:solidFill>
                  <a:srgbClr val="000000"/>
                </a:solidFill>
                <a:effectLst/>
                <a:latin typeface="TimesNewRomanPS-BoldMT"/>
              </a:rPr>
              <a:t>Training variants </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000" dirty="0">
                <a:solidFill>
                  <a:srgbClr val="000000"/>
                </a:solidFill>
                <a:effectLst/>
                <a:latin typeface="Times New Roman" panose="02020603050405020304" pitchFamily="18" charset="0"/>
              </a:rPr>
              <a:t>Benign variants (negative class) in the training set were derived from observed variants in human and primate species</a:t>
            </a:r>
            <a:r>
              <a:rPr lang="en-US" altLang="zh-CN" sz="2000" dirty="0">
                <a:solidFill>
                  <a:srgbClr val="000000"/>
                </a:solidFill>
                <a:effectLst/>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altLang="zh-CN" sz="2000" dirty="0">
                <a:solidFill>
                  <a:srgbClr val="000000"/>
                </a:solidFill>
                <a:effectLst/>
                <a:latin typeface="Times New Roman" panose="02020603050405020304" pitchFamily="18" charset="0"/>
              </a:rPr>
              <a:t>The pathogenic labels for the training set are sampled from the remaining 65,314,044 variants that were not observed in any primate or human population.</a:t>
            </a:r>
            <a:endParaRPr lang="en-US" altLang="zh-CN" sz="20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6FEDAE8B-9520-C8E9-443F-49924862FE33}"/>
              </a:ext>
            </a:extLst>
          </p:cNvPr>
          <p:cNvPicPr>
            <a:picLocks noChangeAspect="1"/>
          </p:cNvPicPr>
          <p:nvPr/>
        </p:nvPicPr>
        <p:blipFill>
          <a:blip r:embed="rId3"/>
          <a:stretch>
            <a:fillRect/>
          </a:stretch>
        </p:blipFill>
        <p:spPr>
          <a:xfrm>
            <a:off x="0" y="3173280"/>
            <a:ext cx="5421086" cy="2854493"/>
          </a:xfrm>
          <a:prstGeom prst="rect">
            <a:avLst/>
          </a:prstGeom>
        </p:spPr>
      </p:pic>
      <p:pic>
        <p:nvPicPr>
          <p:cNvPr id="10" name="图片 9">
            <a:extLst>
              <a:ext uri="{FF2B5EF4-FFF2-40B4-BE49-F238E27FC236}">
                <a16:creationId xmlns:a16="http://schemas.microsoft.com/office/drawing/2014/main" id="{D5C6C849-3B9A-AC81-2181-4E4C31628EB2}"/>
              </a:ext>
            </a:extLst>
          </p:cNvPr>
          <p:cNvPicPr>
            <a:picLocks noChangeAspect="1"/>
          </p:cNvPicPr>
          <p:nvPr/>
        </p:nvPicPr>
        <p:blipFill>
          <a:blip r:embed="rId4"/>
          <a:stretch>
            <a:fillRect/>
          </a:stretch>
        </p:blipFill>
        <p:spPr>
          <a:xfrm>
            <a:off x="5290457" y="2659224"/>
            <a:ext cx="6794229" cy="3377781"/>
          </a:xfrm>
          <a:prstGeom prst="rect">
            <a:avLst/>
          </a:prstGeom>
        </p:spPr>
      </p:pic>
      <p:sp>
        <p:nvSpPr>
          <p:cNvPr id="15" name="文本框 14">
            <a:extLst>
              <a:ext uri="{FF2B5EF4-FFF2-40B4-BE49-F238E27FC236}">
                <a16:creationId xmlns:a16="http://schemas.microsoft.com/office/drawing/2014/main" id="{64D7F92C-A1EE-2DEB-F2B4-502A8DBF373B}"/>
              </a:ext>
            </a:extLst>
          </p:cNvPr>
          <p:cNvSpPr txBox="1"/>
          <p:nvPr/>
        </p:nvSpPr>
        <p:spPr>
          <a:xfrm>
            <a:off x="5123287" y="6027773"/>
            <a:ext cx="7297302" cy="830997"/>
          </a:xfrm>
          <a:prstGeom prst="rect">
            <a:avLst/>
          </a:prstGeom>
          <a:noFill/>
        </p:spPr>
        <p:txBody>
          <a:bodyPr wrap="square">
            <a:spAutoFit/>
          </a:bodyPr>
          <a:lstStyle/>
          <a:p>
            <a:r>
              <a:rPr lang="en-US" altLang="zh-CN" sz="1600" dirty="0">
                <a:solidFill>
                  <a:srgbClr val="000000"/>
                </a:solidFill>
                <a:effectLst/>
                <a:latin typeface="Times New Roman" panose="02020603050405020304" pitchFamily="18" charset="0"/>
              </a:rPr>
              <a:t>The minor allele frequency as (MAF) is defined as min(AF, 1-AF) from the global allele frequency (AF). Benign variants were defined as those satisfying the allele frequency and the number of alleles (AN) requirements in at least one organism.</a:t>
            </a:r>
            <a:endParaRPr lang="zh-CN" altLang="en-US" sz="1600" dirty="0"/>
          </a:p>
        </p:txBody>
      </p:sp>
    </p:spTree>
    <p:extLst>
      <p:ext uri="{BB962C8B-B14F-4D97-AF65-F5344CB8AC3E}">
        <p14:creationId xmlns:p14="http://schemas.microsoft.com/office/powerpoint/2010/main" val="1979767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522605" y="236220"/>
            <a:ext cx="7857490" cy="584775"/>
          </a:xfrm>
          <a:prstGeom prst="rect">
            <a:avLst/>
          </a:prstGeom>
          <a:noFill/>
        </p:spPr>
        <p:txBody>
          <a:bodyPr wrap="square" rtlCol="0">
            <a:spAutoFit/>
          </a:bodyPr>
          <a:lstStyle/>
          <a:p>
            <a:pPr algn="l"/>
            <a:r>
              <a:rPr lang="en-US" altLang="zh-CN" sz="3200" b="1" dirty="0">
                <a:solidFill>
                  <a:srgbClr val="1E649E"/>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Methods</a:t>
            </a:r>
            <a:endParaRPr lang="zh-CN" altLang="en-US" sz="3200" b="1" dirty="0">
              <a:solidFill>
                <a:srgbClr val="1E649E"/>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endParaRPr>
          </a:p>
        </p:txBody>
      </p:sp>
      <p:sp>
        <p:nvSpPr>
          <p:cNvPr id="2" name="矩形 1">
            <a:extLst>
              <a:ext uri="{FF2B5EF4-FFF2-40B4-BE49-F238E27FC236}">
                <a16:creationId xmlns:a16="http://schemas.microsoft.com/office/drawing/2014/main" id="{657E0BE0-8827-EE95-FF8B-55D2B3B8AC9E}"/>
              </a:ext>
            </a:extLst>
          </p:cNvPr>
          <p:cNvSpPr/>
          <p:nvPr/>
        </p:nvSpPr>
        <p:spPr>
          <a:xfrm>
            <a:off x="127450" y="746350"/>
            <a:ext cx="11541945" cy="1877437"/>
          </a:xfrm>
          <a:prstGeom prst="rect">
            <a:avLst/>
          </a:prstGeom>
        </p:spPr>
        <p:txBody>
          <a:bodyPr wrap="square">
            <a:spAutoFit/>
          </a:bodyPr>
          <a:lstStyle/>
          <a:p>
            <a:pPr fontAlgn="auto">
              <a:lnSpc>
                <a:spcPct val="150000"/>
              </a:lnSpc>
            </a:pPr>
            <a:r>
              <a:rPr lang="en-US" altLang="zh-CN" sz="2400" b="1" dirty="0">
                <a:solidFill>
                  <a:srgbClr val="000000"/>
                </a:solidFill>
                <a:effectLst/>
                <a:latin typeface="TimesNewRomanPS-BoldMT"/>
              </a:rPr>
              <a:t>Spatial cropping</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000" dirty="0">
                <a:solidFill>
                  <a:srgbClr val="000000"/>
                </a:solidFill>
                <a:effectLst/>
                <a:latin typeface="Times New Roman" panose="02020603050405020304" pitchFamily="18" charset="0"/>
              </a:rPr>
              <a:t>use maximum sequence length (crop size) </a:t>
            </a:r>
            <a:r>
              <a:rPr lang="en-US" altLang="zh-CN" sz="2000" dirty="0" err="1">
                <a:solidFill>
                  <a:srgbClr val="000000"/>
                </a:solidFill>
                <a:effectLst/>
                <a:latin typeface="Times New Roman" panose="02020603050405020304" pitchFamily="18" charset="0"/>
              </a:rPr>
              <a:t>N</a:t>
            </a:r>
            <a:r>
              <a:rPr lang="en-US" altLang="zh-CN" sz="1100" dirty="0" err="1">
                <a:solidFill>
                  <a:srgbClr val="000000"/>
                </a:solidFill>
                <a:effectLst/>
                <a:latin typeface="Times New Roman" panose="02020603050405020304" pitchFamily="18" charset="0"/>
              </a:rPr>
              <a:t>res</a:t>
            </a:r>
            <a:r>
              <a:rPr lang="en-US" altLang="zh-CN" sz="2000" dirty="0">
                <a:solidFill>
                  <a:srgbClr val="000000"/>
                </a:solidFill>
                <a:effectLst/>
                <a:latin typeface="Times New Roman" panose="02020603050405020304" pitchFamily="18" charset="0"/>
              </a:rPr>
              <a:t>=256 for both training and inference. </a:t>
            </a:r>
          </a:p>
          <a:p>
            <a:pPr marL="285750" indent="-285750">
              <a:buFont typeface="Arial" panose="020B0604020202020204" pitchFamily="34" charset="0"/>
              <a:buChar char="•"/>
            </a:pPr>
            <a:r>
              <a:rPr lang="en-US" altLang="zh-CN" sz="2000" dirty="0">
                <a:solidFill>
                  <a:srgbClr val="000000"/>
                </a:solidFill>
                <a:effectLst/>
                <a:latin typeface="Times New Roman" panose="02020603050405020304" pitchFamily="18" charset="0"/>
              </a:rPr>
              <a:t>Protein</a:t>
            </a:r>
            <a:r>
              <a:rPr lang="en-US" altLang="zh-CN" sz="2000" dirty="0">
                <a:solidFill>
                  <a:srgbClr val="000000"/>
                </a:solidFill>
                <a:latin typeface="Times New Roman" panose="02020603050405020304" pitchFamily="18" charset="0"/>
              </a:rPr>
              <a:t> </a:t>
            </a:r>
            <a:r>
              <a:rPr lang="en-US" altLang="zh-CN" sz="2000" dirty="0">
                <a:solidFill>
                  <a:srgbClr val="000000"/>
                </a:solidFill>
                <a:effectLst/>
                <a:latin typeface="Times New Roman" panose="02020603050405020304" pitchFamily="18" charset="0"/>
              </a:rPr>
              <a:t>sequences longer than 256 are cropped to keep 256 residual spatially closest to the sampled variant. </a:t>
            </a:r>
          </a:p>
          <a:p>
            <a:pPr marL="285750" indent="-285750">
              <a:buFont typeface="Arial" panose="020B0604020202020204" pitchFamily="34" charset="0"/>
              <a:buChar char="•"/>
            </a:pPr>
            <a:r>
              <a:rPr lang="en-US" altLang="zh-CN" sz="2000" dirty="0">
                <a:solidFill>
                  <a:srgbClr val="000000"/>
                </a:solidFill>
                <a:effectLst/>
                <a:latin typeface="Times New Roman" panose="02020603050405020304" pitchFamily="18" charset="0"/>
              </a:rPr>
              <a:t>The spatial distance is defined as the minimum Euclidean distance between any atom of the residue and any atom of variant residue.</a:t>
            </a:r>
            <a:endParaRPr lang="en-US" altLang="zh-CN" sz="2000" dirty="0">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9E1D7E9A-1A04-9DFC-3546-8857F6B3DE29}"/>
              </a:ext>
            </a:extLst>
          </p:cNvPr>
          <p:cNvSpPr/>
          <p:nvPr/>
        </p:nvSpPr>
        <p:spPr>
          <a:xfrm>
            <a:off x="127450" y="2520855"/>
            <a:ext cx="8143696" cy="4031873"/>
          </a:xfrm>
          <a:prstGeom prst="rect">
            <a:avLst/>
          </a:prstGeom>
        </p:spPr>
        <p:txBody>
          <a:bodyPr wrap="square">
            <a:spAutoFit/>
          </a:bodyPr>
          <a:lstStyle/>
          <a:p>
            <a:pPr fontAlgn="auto">
              <a:lnSpc>
                <a:spcPct val="150000"/>
              </a:lnSpc>
            </a:pPr>
            <a:r>
              <a:rPr lang="en-US" altLang="zh-CN" sz="2400" b="1" dirty="0">
                <a:solidFill>
                  <a:srgbClr val="000000"/>
                </a:solidFill>
                <a:effectLst/>
                <a:latin typeface="TimesNewRomanPS-BoldMT"/>
              </a:rPr>
              <a:t>Variant MSA row and MSA masking</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000" dirty="0">
                <a:solidFill>
                  <a:srgbClr val="000000"/>
                </a:solidFill>
                <a:effectLst/>
                <a:latin typeface="Times New Roman" panose="02020603050405020304" pitchFamily="18" charset="0"/>
              </a:rPr>
              <a:t>the first row of the MSA corresponds to the wild-type sequence.</a:t>
            </a:r>
          </a:p>
          <a:p>
            <a:pPr marL="285750" indent="-285750">
              <a:buFont typeface="Arial" panose="020B0604020202020204" pitchFamily="34" charset="0"/>
              <a:buChar char="•"/>
            </a:pPr>
            <a:r>
              <a:rPr lang="en-US" altLang="zh-CN" sz="2000" dirty="0">
                <a:solidFill>
                  <a:srgbClr val="000000"/>
                </a:solidFill>
                <a:effectLst/>
                <a:latin typeface="Times New Roman" panose="02020603050405020304" pitchFamily="18" charset="0"/>
              </a:rPr>
              <a:t>repeat this sequence in the second row of the MSA with N residues masked.</a:t>
            </a:r>
          </a:p>
          <a:p>
            <a:pPr marL="285750" indent="-285750">
              <a:buFont typeface="Arial" panose="020B0604020202020204" pitchFamily="34" charset="0"/>
              <a:buChar char="•"/>
            </a:pPr>
            <a:r>
              <a:rPr lang="en-US" altLang="zh-CN" sz="2000" dirty="0">
                <a:solidFill>
                  <a:srgbClr val="000000"/>
                </a:solidFill>
                <a:effectLst/>
                <a:latin typeface="Times New Roman" panose="02020603050405020304" pitchFamily="18" charset="0"/>
              </a:rPr>
              <a:t>first sample a single variant (i.e. the central variant) and crop the sequence as described in the previous section. </a:t>
            </a:r>
          </a:p>
          <a:p>
            <a:pPr marL="285750" indent="-285750">
              <a:buFont typeface="Arial" panose="020B0604020202020204" pitchFamily="34" charset="0"/>
              <a:buChar char="•"/>
            </a:pPr>
            <a:r>
              <a:rPr lang="en-US" altLang="zh-CN" sz="2000" dirty="0">
                <a:solidFill>
                  <a:srgbClr val="000000"/>
                </a:solidFill>
                <a:effectLst/>
                <a:latin typeface="Times New Roman" panose="02020603050405020304" pitchFamily="18" charset="0"/>
              </a:rPr>
              <a:t>During training, then query the training set for other variants for the same gene and within the cropped region.</a:t>
            </a:r>
          </a:p>
          <a:p>
            <a:pPr marL="285750" indent="-28575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The position of all N variants are masked in the second row of the MSA. </a:t>
            </a:r>
          </a:p>
          <a:p>
            <a:pPr marL="285750" indent="-28575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During training, all other rows of the MSA are masked and perturbed with the same probabilities.</a:t>
            </a:r>
          </a:p>
          <a:p>
            <a:pPr marL="285750" indent="-28575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During inference, only variant positions in the second MSA row are masked as described above</a:t>
            </a:r>
          </a:p>
        </p:txBody>
      </p:sp>
      <p:grpSp>
        <p:nvGrpSpPr>
          <p:cNvPr id="13" name="组合 12">
            <a:extLst>
              <a:ext uri="{FF2B5EF4-FFF2-40B4-BE49-F238E27FC236}">
                <a16:creationId xmlns:a16="http://schemas.microsoft.com/office/drawing/2014/main" id="{AAA4443B-DA49-82B8-7F6F-5B4F64472D27}"/>
              </a:ext>
            </a:extLst>
          </p:cNvPr>
          <p:cNvGrpSpPr/>
          <p:nvPr/>
        </p:nvGrpSpPr>
        <p:grpSpPr>
          <a:xfrm>
            <a:off x="8271146" y="3148313"/>
            <a:ext cx="3684455" cy="3709687"/>
            <a:chOff x="8023937" y="3626843"/>
            <a:chExt cx="3665537" cy="3200677"/>
          </a:xfrm>
        </p:grpSpPr>
        <p:pic>
          <p:nvPicPr>
            <p:cNvPr id="8" name="图片 7">
              <a:extLst>
                <a:ext uri="{FF2B5EF4-FFF2-40B4-BE49-F238E27FC236}">
                  <a16:creationId xmlns:a16="http://schemas.microsoft.com/office/drawing/2014/main" id="{D2E04868-26A5-36EF-A5EE-86B9D923EA07}"/>
                </a:ext>
              </a:extLst>
            </p:cNvPr>
            <p:cNvPicPr>
              <a:picLocks noChangeAspect="1"/>
            </p:cNvPicPr>
            <p:nvPr/>
          </p:nvPicPr>
          <p:blipFill>
            <a:blip r:embed="rId3"/>
            <a:stretch>
              <a:fillRect/>
            </a:stretch>
          </p:blipFill>
          <p:spPr>
            <a:xfrm>
              <a:off x="8023937" y="3626843"/>
              <a:ext cx="1813717" cy="3200677"/>
            </a:xfrm>
            <a:prstGeom prst="rect">
              <a:avLst/>
            </a:prstGeom>
          </p:spPr>
        </p:pic>
        <p:pic>
          <p:nvPicPr>
            <p:cNvPr id="11" name="图片 10">
              <a:extLst>
                <a:ext uri="{FF2B5EF4-FFF2-40B4-BE49-F238E27FC236}">
                  <a16:creationId xmlns:a16="http://schemas.microsoft.com/office/drawing/2014/main" id="{528E8EA7-1037-0573-DDF8-B3F6AC91A1AA}"/>
                </a:ext>
              </a:extLst>
            </p:cNvPr>
            <p:cNvPicPr>
              <a:picLocks noChangeAspect="1"/>
            </p:cNvPicPr>
            <p:nvPr/>
          </p:nvPicPr>
          <p:blipFill>
            <a:blip r:embed="rId4"/>
            <a:stretch>
              <a:fillRect/>
            </a:stretch>
          </p:blipFill>
          <p:spPr>
            <a:xfrm>
              <a:off x="9837654" y="4820146"/>
              <a:ext cx="1851820" cy="1473060"/>
            </a:xfrm>
            <a:prstGeom prst="rect">
              <a:avLst/>
            </a:prstGeom>
          </p:spPr>
        </p:pic>
      </p:grpSp>
    </p:spTree>
    <p:extLst>
      <p:ext uri="{BB962C8B-B14F-4D97-AF65-F5344CB8AC3E}">
        <p14:creationId xmlns:p14="http://schemas.microsoft.com/office/powerpoint/2010/main" val="4110549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513274" y="236220"/>
            <a:ext cx="7857490" cy="584775"/>
          </a:xfrm>
          <a:prstGeom prst="rect">
            <a:avLst/>
          </a:prstGeom>
          <a:noFill/>
        </p:spPr>
        <p:txBody>
          <a:bodyPr wrap="square" rtlCol="0">
            <a:spAutoFit/>
          </a:bodyPr>
          <a:lstStyle/>
          <a:p>
            <a:pPr algn="l"/>
            <a:r>
              <a:rPr lang="en-US" altLang="zh-CN" sz="3200" b="1" dirty="0">
                <a:solidFill>
                  <a:srgbClr val="1E649E"/>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Methods</a:t>
            </a:r>
            <a:endParaRPr lang="zh-CN" altLang="en-US" sz="3200" b="1" dirty="0">
              <a:solidFill>
                <a:srgbClr val="1E649E"/>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endParaRPr>
          </a:p>
        </p:txBody>
      </p:sp>
      <p:sp>
        <p:nvSpPr>
          <p:cNvPr id="3" name="矩形 2">
            <a:extLst>
              <a:ext uri="{FF2B5EF4-FFF2-40B4-BE49-F238E27FC236}">
                <a16:creationId xmlns:a16="http://schemas.microsoft.com/office/drawing/2014/main" id="{BCC97128-6670-509C-790D-82773D82DF2C}"/>
              </a:ext>
            </a:extLst>
          </p:cNvPr>
          <p:cNvSpPr/>
          <p:nvPr/>
        </p:nvSpPr>
        <p:spPr>
          <a:xfrm>
            <a:off x="325027" y="755681"/>
            <a:ext cx="11541945" cy="1877437"/>
          </a:xfrm>
          <a:prstGeom prst="rect">
            <a:avLst/>
          </a:prstGeom>
        </p:spPr>
        <p:txBody>
          <a:bodyPr wrap="square">
            <a:spAutoFit/>
          </a:bodyPr>
          <a:lstStyle/>
          <a:p>
            <a:pPr fontAlgn="auto">
              <a:lnSpc>
                <a:spcPct val="150000"/>
              </a:lnSpc>
            </a:pPr>
            <a:r>
              <a:rPr lang="en-US" altLang="zh-CN" sz="2400" b="1" dirty="0">
                <a:solidFill>
                  <a:srgbClr val="000000"/>
                </a:solidFill>
                <a:latin typeface="TimesNewRomanPS-BoldMT"/>
              </a:rPr>
              <a:t>F</a:t>
            </a:r>
            <a:r>
              <a:rPr lang="en-US" altLang="zh-CN" sz="2400" b="1" dirty="0">
                <a:solidFill>
                  <a:srgbClr val="000000"/>
                </a:solidFill>
                <a:effectLst/>
                <a:latin typeface="TimesNewRomanPS-BoldMT"/>
              </a:rPr>
              <a:t>eaturization</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r>
              <a:rPr lang="en-US" altLang="zh-CN" sz="2000" dirty="0">
                <a:solidFill>
                  <a:srgbClr val="000000"/>
                </a:solidFill>
                <a:effectLst/>
                <a:latin typeface="Times New Roman" panose="02020603050405020304" pitchFamily="18" charset="0"/>
                <a:cs typeface="Times New Roman" panose="02020603050405020304" pitchFamily="18" charset="0"/>
              </a:rPr>
              <a:t>Similar to </a:t>
            </a:r>
            <a:r>
              <a:rPr lang="en-US" altLang="zh-CN" sz="2000" dirty="0" err="1">
                <a:solidFill>
                  <a:srgbClr val="000000"/>
                </a:solidFill>
                <a:effectLst/>
                <a:latin typeface="Times New Roman" panose="02020603050405020304" pitchFamily="18" charset="0"/>
                <a:cs typeface="Times New Roman" panose="02020603050405020304" pitchFamily="18" charset="0"/>
              </a:rPr>
              <a:t>AlphaFold</a:t>
            </a:r>
            <a:r>
              <a:rPr lang="en-US" altLang="zh-CN" sz="2000" dirty="0">
                <a:solidFill>
                  <a:srgbClr val="000000"/>
                </a:solidFill>
                <a:effectLst/>
                <a:latin typeface="Times New Roman" panose="02020603050405020304" pitchFamily="18" charset="0"/>
                <a:cs typeface="Times New Roman" panose="02020603050405020304" pitchFamily="18" charset="0"/>
              </a:rPr>
              <a:t>, input features are grouped as follow to the model:</a:t>
            </a:r>
          </a:p>
          <a:p>
            <a:pPr marL="342900" indent="-342900">
              <a:buFont typeface="Arial" panose="020B0604020202020204" pitchFamily="34" charset="0"/>
              <a:buChar char="•"/>
            </a:pPr>
            <a:r>
              <a:rPr lang="en-US" altLang="zh-CN" sz="2000" dirty="0" err="1">
                <a:solidFill>
                  <a:srgbClr val="000000"/>
                </a:solidFill>
                <a:latin typeface="Times New Roman" panose="02020603050405020304" pitchFamily="18" charset="0"/>
                <a:cs typeface="Times New Roman" panose="02020603050405020304" pitchFamily="18" charset="0"/>
              </a:rPr>
              <a:t>aatype</a:t>
            </a:r>
            <a:r>
              <a:rPr lang="en-US" altLang="zh-CN" sz="2000" dirty="0">
                <a:solidFill>
                  <a:srgbClr val="000000"/>
                </a:solidFill>
                <a:latin typeface="Times New Roman" panose="02020603050405020304" pitchFamily="18" charset="0"/>
                <a:cs typeface="Times New Roman" panose="02020603050405020304" pitchFamily="18" charset="0"/>
              </a:rPr>
              <a:t> </a:t>
            </a:r>
            <a:r>
              <a:rPr lang="zh-CN" altLang="en-US" sz="2000" dirty="0">
                <a:solidFill>
                  <a:srgbClr val="000000"/>
                </a:solidFill>
                <a:latin typeface="Times New Roman" panose="02020603050405020304" pitchFamily="18" charset="0"/>
                <a:cs typeface="Times New Roman" panose="02020603050405020304" pitchFamily="18" charset="0"/>
              </a:rPr>
              <a:t>：</a:t>
            </a:r>
            <a:r>
              <a:rPr lang="en-US" altLang="zh-CN" sz="2000" dirty="0">
                <a:solidFill>
                  <a:srgbClr val="000000"/>
                </a:solidFill>
                <a:latin typeface="Times New Roman" panose="02020603050405020304" pitchFamily="18" charset="0"/>
                <a:cs typeface="Times New Roman" panose="02020603050405020304" pitchFamily="18" charset="0"/>
              </a:rPr>
              <a:t>One-hot representation of the input amino acid sequence (20 amino acids + unknown). </a:t>
            </a:r>
          </a:p>
          <a:p>
            <a:pPr marL="285750" indent="-285750">
              <a:buFont typeface="Arial" panose="020B0604020202020204" pitchFamily="34" charset="0"/>
              <a:buChar char="•"/>
            </a:pPr>
            <a:r>
              <a:rPr lang="en-US" altLang="zh-CN" sz="2000" dirty="0">
                <a:solidFill>
                  <a:srgbClr val="000000"/>
                </a:solidFill>
                <a:effectLst/>
                <a:latin typeface="Times New Roman" panose="02020603050405020304" pitchFamily="18" charset="0"/>
                <a:cs typeface="Times New Roman" panose="02020603050405020304" pitchFamily="18" charset="0"/>
              </a:rPr>
              <a:t> </a:t>
            </a:r>
            <a:r>
              <a:rPr lang="en-US" altLang="zh-CN" sz="2000" dirty="0" err="1">
                <a:solidFill>
                  <a:srgbClr val="000000"/>
                </a:solidFill>
                <a:effectLst/>
                <a:latin typeface="Times New Roman" panose="02020603050405020304" pitchFamily="18" charset="0"/>
                <a:cs typeface="Times New Roman" panose="02020603050405020304" pitchFamily="18" charset="0"/>
              </a:rPr>
              <a:t>residue_index</a:t>
            </a:r>
            <a:r>
              <a:rPr lang="zh-CN" altLang="en-US" sz="2000" dirty="0">
                <a:solidFill>
                  <a:srgbClr val="000000"/>
                </a:solidFill>
                <a:latin typeface="Times New Roman" panose="02020603050405020304" pitchFamily="18" charset="0"/>
                <a:cs typeface="Times New Roman" panose="02020603050405020304" pitchFamily="18" charset="0"/>
              </a:rPr>
              <a:t>：</a:t>
            </a:r>
            <a:r>
              <a:rPr lang="en-US" altLang="zh-CN" sz="2000" dirty="0">
                <a:solidFill>
                  <a:srgbClr val="000000"/>
                </a:solidFill>
                <a:effectLst/>
                <a:latin typeface="Times New Roman" panose="02020603050405020304" pitchFamily="18" charset="0"/>
                <a:cs typeface="Times New Roman" panose="02020603050405020304" pitchFamily="18" charset="0"/>
              </a:rPr>
              <a:t>The index into the original amino acid sequence.</a:t>
            </a:r>
            <a:endParaRPr lang="en-US" altLang="zh-CN" sz="2000" dirty="0">
              <a:solidFill>
                <a:srgbClr val="00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msa_profile</a:t>
            </a:r>
            <a:r>
              <a:rPr lang="zh-CN" altLang="en-US" sz="2000" dirty="0">
                <a:solidFill>
                  <a:srgbClr val="000000"/>
                </a:solidFill>
                <a:latin typeface="Times New Roman" panose="02020603050405020304" pitchFamily="18" charset="0"/>
                <a:cs typeface="Times New Roman" panose="02020603050405020304" pitchFamily="18" charset="0"/>
              </a:rPr>
              <a:t>：</a:t>
            </a:r>
            <a:r>
              <a:rPr lang="en-US" altLang="zh-CN" sz="2000" dirty="0">
                <a:solidFill>
                  <a:srgbClr val="000000"/>
                </a:solidFill>
                <a:latin typeface="Times New Roman" panose="02020603050405020304" pitchFamily="18" charset="0"/>
                <a:cs typeface="Times New Roman" panose="02020603050405020304" pitchFamily="18" charset="0"/>
              </a:rPr>
              <a:t>Average amino acid frequencies for all positions in the alignment.</a:t>
            </a:r>
            <a:endParaRPr lang="en-US" altLang="zh-CN" sz="2000"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EF09F478-EB9A-1AA8-0D87-D00BC348E906}"/>
              </a:ext>
            </a:extLst>
          </p:cNvPr>
          <p:cNvSpPr/>
          <p:nvPr/>
        </p:nvSpPr>
        <p:spPr>
          <a:xfrm>
            <a:off x="325027" y="2474498"/>
            <a:ext cx="11541945" cy="576248"/>
          </a:xfrm>
          <a:prstGeom prst="rect">
            <a:avLst/>
          </a:prstGeom>
        </p:spPr>
        <p:txBody>
          <a:bodyPr wrap="square">
            <a:spAutoFit/>
          </a:bodyPr>
          <a:lstStyle/>
          <a:p>
            <a:pPr fontAlgn="auto">
              <a:lnSpc>
                <a:spcPct val="150000"/>
              </a:lnSpc>
            </a:pPr>
            <a:r>
              <a:rPr lang="en-US" altLang="zh-CN" sz="2400" b="1" dirty="0" err="1">
                <a:solidFill>
                  <a:srgbClr val="000000"/>
                </a:solidFill>
                <a:effectLst/>
                <a:latin typeface="TimesNewRomanPS-BoldMT"/>
              </a:rPr>
              <a:t>Evoformer</a:t>
            </a:r>
            <a:r>
              <a:rPr lang="en-US" altLang="zh-CN" sz="2400" b="1" dirty="0">
                <a:solidFill>
                  <a:srgbClr val="000000"/>
                </a:solidFill>
                <a:effectLst/>
                <a:latin typeface="TimesNewRomanPS-BoldMT"/>
              </a:rPr>
              <a:t> stack</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01B9685F-805E-1194-FB7D-46FE9863416B}"/>
              </a:ext>
            </a:extLst>
          </p:cNvPr>
          <p:cNvPicPr>
            <a:picLocks noChangeAspect="1"/>
          </p:cNvPicPr>
          <p:nvPr/>
        </p:nvPicPr>
        <p:blipFill>
          <a:blip r:embed="rId3"/>
          <a:stretch>
            <a:fillRect/>
          </a:stretch>
        </p:blipFill>
        <p:spPr>
          <a:xfrm>
            <a:off x="325028" y="2937428"/>
            <a:ext cx="11541944" cy="3551240"/>
          </a:xfrm>
          <a:prstGeom prst="rect">
            <a:avLst/>
          </a:prstGeom>
        </p:spPr>
      </p:pic>
      <p:sp>
        <p:nvSpPr>
          <p:cNvPr id="8" name="文本框 7">
            <a:extLst>
              <a:ext uri="{FF2B5EF4-FFF2-40B4-BE49-F238E27FC236}">
                <a16:creationId xmlns:a16="http://schemas.microsoft.com/office/drawing/2014/main" id="{A2739F0F-B727-D5BD-07AF-507B919EF8C4}"/>
              </a:ext>
            </a:extLst>
          </p:cNvPr>
          <p:cNvSpPr txBox="1"/>
          <p:nvPr/>
        </p:nvSpPr>
        <p:spPr>
          <a:xfrm>
            <a:off x="1042305" y="6488668"/>
            <a:ext cx="10107387" cy="369332"/>
          </a:xfrm>
          <a:prstGeom prst="rect">
            <a:avLst/>
          </a:prstGeom>
          <a:noFill/>
        </p:spPr>
        <p:txBody>
          <a:bodyPr wrap="square">
            <a:spAutoFit/>
          </a:bodyPr>
          <a:lstStyle/>
          <a:p>
            <a:r>
              <a:rPr lang="zh-CN" altLang="en-US" dirty="0"/>
              <a:t> Evoformer block. Arrows show the information flow. The shape of the arrays is shown in parentheses</a:t>
            </a:r>
          </a:p>
        </p:txBody>
      </p:sp>
    </p:spTree>
    <p:extLst>
      <p:ext uri="{BB962C8B-B14F-4D97-AF65-F5344CB8AC3E}">
        <p14:creationId xmlns:p14="http://schemas.microsoft.com/office/powerpoint/2010/main" val="1780715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10081</TotalTime>
  <Words>1698</Words>
  <Application>Microsoft Office PowerPoint</Application>
  <PresentationFormat>宽屏</PresentationFormat>
  <Paragraphs>123</Paragraphs>
  <Slides>25</Slides>
  <Notes>25</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25</vt:i4>
      </vt:variant>
    </vt:vector>
  </HeadingPairs>
  <TitlesOfParts>
    <vt:vector size="36" baseType="lpstr">
      <vt:lpstr>Harding-Bold</vt:lpstr>
      <vt:lpstr>PingFang SC</vt:lpstr>
      <vt:lpstr>TimesNewRomanPS-BoldMT</vt:lpstr>
      <vt:lpstr>微软雅黑</vt:lpstr>
      <vt:lpstr>Arial</vt:lpstr>
      <vt:lpstr>Arial</vt:lpstr>
      <vt:lpstr>Calibri</vt:lpstr>
      <vt:lpstr>Calibri Light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文魁 黄</cp:lastModifiedBy>
  <cp:revision>1372</cp:revision>
  <dcterms:created xsi:type="dcterms:W3CDTF">2015-05-05T08:02:00Z</dcterms:created>
  <dcterms:modified xsi:type="dcterms:W3CDTF">2023-10-11T11:15:56Z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2052-11.1.0.11045</vt:lpwstr>
  </property>
  <property fmtid="{D5CDD505-2E9C-101B-9397-08002B2CF9AE}" pid="3" name="KSOTemplateUUID">
    <vt:lpwstr>v1.0_mb_Tw/pkLwc8IoNYdKgNznXWA==</vt:lpwstr>
  </property>
  <property fmtid="{D5CDD505-2E9C-101B-9397-08002B2CF9AE}" pid="4" name="ICV">
    <vt:lpwstr>7BAE9A847A534346946B1E42D2F24B73</vt:lpwstr>
  </property>
</Properties>
</file>